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4"/>
  </p:notesMasterIdLst>
  <p:sldIdLst>
    <p:sldId id="258" r:id="rId2"/>
    <p:sldId id="262" r:id="rId3"/>
    <p:sldId id="287" r:id="rId4"/>
    <p:sldId id="312" r:id="rId5"/>
    <p:sldId id="311" r:id="rId6"/>
    <p:sldId id="288" r:id="rId7"/>
    <p:sldId id="289" r:id="rId8"/>
    <p:sldId id="290" r:id="rId9"/>
    <p:sldId id="314" r:id="rId10"/>
    <p:sldId id="317" r:id="rId11"/>
    <p:sldId id="315" r:id="rId12"/>
    <p:sldId id="316" r:id="rId13"/>
    <p:sldId id="318" r:id="rId14"/>
    <p:sldId id="320" r:id="rId15"/>
    <p:sldId id="319" r:id="rId16"/>
    <p:sldId id="321" r:id="rId17"/>
    <p:sldId id="322" r:id="rId18"/>
    <p:sldId id="323" r:id="rId19"/>
    <p:sldId id="282" r:id="rId20"/>
    <p:sldId id="298" r:id="rId21"/>
    <p:sldId id="325" r:id="rId22"/>
    <p:sldId id="299" r:id="rId23"/>
    <p:sldId id="324" r:id="rId24"/>
    <p:sldId id="300" r:id="rId25"/>
    <p:sldId id="326" r:id="rId26"/>
    <p:sldId id="313" r:id="rId27"/>
    <p:sldId id="337" r:id="rId28"/>
    <p:sldId id="328" r:id="rId29"/>
    <p:sldId id="342" r:id="rId30"/>
    <p:sldId id="343" r:id="rId31"/>
    <p:sldId id="344" r:id="rId32"/>
    <p:sldId id="345" r:id="rId33"/>
    <p:sldId id="283" r:id="rId34"/>
    <p:sldId id="295" r:id="rId35"/>
    <p:sldId id="302" r:id="rId36"/>
    <p:sldId id="329" r:id="rId37"/>
    <p:sldId id="330" r:id="rId38"/>
    <p:sldId id="332" r:id="rId39"/>
    <p:sldId id="296" r:id="rId40"/>
    <p:sldId id="331" r:id="rId41"/>
    <p:sldId id="333" r:id="rId42"/>
    <p:sldId id="346" r:id="rId43"/>
    <p:sldId id="348" r:id="rId44"/>
    <p:sldId id="297" r:id="rId45"/>
    <p:sldId id="349" r:id="rId46"/>
    <p:sldId id="350" r:id="rId47"/>
    <p:sldId id="351" r:id="rId48"/>
    <p:sldId id="352" r:id="rId49"/>
    <p:sldId id="353" r:id="rId50"/>
    <p:sldId id="303" r:id="rId51"/>
    <p:sldId id="334" r:id="rId52"/>
    <p:sldId id="335" r:id="rId53"/>
    <p:sldId id="336" r:id="rId54"/>
    <p:sldId id="354" r:id="rId55"/>
    <p:sldId id="355" r:id="rId56"/>
    <p:sldId id="356" r:id="rId57"/>
    <p:sldId id="357" r:id="rId58"/>
    <p:sldId id="301" r:id="rId59"/>
    <p:sldId id="359" r:id="rId60"/>
    <p:sldId id="360" r:id="rId61"/>
    <p:sldId id="304" r:id="rId62"/>
    <p:sldId id="378" r:id="rId63"/>
    <p:sldId id="379" r:id="rId64"/>
    <p:sldId id="380" r:id="rId65"/>
    <p:sldId id="381" r:id="rId66"/>
    <p:sldId id="310" r:id="rId67"/>
    <p:sldId id="339" r:id="rId68"/>
    <p:sldId id="382" r:id="rId69"/>
    <p:sldId id="383" r:id="rId70"/>
    <p:sldId id="384" r:id="rId71"/>
    <p:sldId id="385" r:id="rId72"/>
    <p:sldId id="386" r:id="rId73"/>
    <p:sldId id="305" r:id="rId74"/>
    <p:sldId id="387" r:id="rId75"/>
    <p:sldId id="388" r:id="rId76"/>
    <p:sldId id="306" r:id="rId77"/>
    <p:sldId id="307" r:id="rId78"/>
    <p:sldId id="389" r:id="rId79"/>
    <p:sldId id="338" r:id="rId80"/>
    <p:sldId id="308" r:id="rId81"/>
    <p:sldId id="309" r:id="rId82"/>
    <p:sldId id="390" r:id="rId83"/>
    <p:sldId id="286" r:id="rId84"/>
    <p:sldId id="340" r:id="rId85"/>
    <p:sldId id="341" r:id="rId86"/>
    <p:sldId id="391" r:id="rId87"/>
    <p:sldId id="392" r:id="rId88"/>
    <p:sldId id="393" r:id="rId89"/>
    <p:sldId id="394" r:id="rId90"/>
    <p:sldId id="395" r:id="rId91"/>
    <p:sldId id="396" r:id="rId92"/>
    <p:sldId id="397" r:id="rId93"/>
    <p:sldId id="399" r:id="rId94"/>
    <p:sldId id="401" r:id="rId95"/>
    <p:sldId id="402" r:id="rId96"/>
    <p:sldId id="403" r:id="rId97"/>
    <p:sldId id="404" r:id="rId98"/>
    <p:sldId id="405" r:id="rId99"/>
    <p:sldId id="406" r:id="rId100"/>
    <p:sldId id="407" r:id="rId101"/>
    <p:sldId id="410" r:id="rId102"/>
    <p:sldId id="411" r:id="rId103"/>
    <p:sldId id="412" r:id="rId104"/>
    <p:sldId id="413" r:id="rId105"/>
    <p:sldId id="284" r:id="rId106"/>
    <p:sldId id="361" r:id="rId107"/>
    <p:sldId id="362" r:id="rId108"/>
    <p:sldId id="363" r:id="rId109"/>
    <p:sldId id="370" r:id="rId110"/>
    <p:sldId id="365" r:id="rId111"/>
    <p:sldId id="366" r:id="rId112"/>
    <p:sldId id="367" r:id="rId113"/>
    <p:sldId id="368" r:id="rId114"/>
    <p:sldId id="364" r:id="rId115"/>
    <p:sldId id="293" r:id="rId116"/>
    <p:sldId id="371" r:id="rId117"/>
    <p:sldId id="373" r:id="rId118"/>
    <p:sldId id="372" r:id="rId119"/>
    <p:sldId id="376" r:id="rId120"/>
    <p:sldId id="374" r:id="rId121"/>
    <p:sldId id="375" r:id="rId122"/>
    <p:sldId id="408" r:id="rId1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7814" autoAdjust="0"/>
  </p:normalViewPr>
  <p:slideViewPr>
    <p:cSldViewPr>
      <p:cViewPr varScale="1">
        <p:scale>
          <a:sx n="116" d="100"/>
          <a:sy n="116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7FE20-7C58-42CF-B77A-454737C0CC45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B6774-404F-4D07-8189-73B3BF112B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239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B6774-404F-4D07-8189-73B3BF112B35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001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B6774-404F-4D07-8189-73B3BF112B35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0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B6774-404F-4D07-8189-73B3BF112B35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16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B6774-404F-4D07-8189-73B3BF112B35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330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B6774-404F-4D07-8189-73B3BF112B35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2464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B6774-404F-4D07-8189-73B3BF112B35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0811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B6774-404F-4D07-8189-73B3BF112B35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04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CE3623-290D-0373-572C-94D2DFCE5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435" y="1268760"/>
            <a:ext cx="11512205" cy="2810693"/>
          </a:xfrm>
        </p:spPr>
        <p:txBody>
          <a:bodyPr anchor="ctr"/>
          <a:lstStyle>
            <a:lvl1pPr algn="ctr">
              <a:defRPr sz="5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8216C2-630C-4341-1746-C2A328DBE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35" y="4221088"/>
            <a:ext cx="1151220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F96534-2EC2-09ED-7CE6-FBEE23EAC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5FB09-9C49-4DF8-A30C-A911860793EB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ED78C1-7DF8-7D32-0835-1B244C0A7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09BF37-73C4-CCA0-B549-CBB85D4B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608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F0CD5F-0CF8-1B7A-AE67-5376BBE3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136525"/>
            <a:ext cx="10573272" cy="1013196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D14032D-BF76-90A3-4862-2BB9D6819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1BB13F-1A1C-C174-EB4B-7C28BF79D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661A9-748D-4484-91BD-986E66065C88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082EF5-7542-1F14-11FE-04C8DA7FA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39B57E-FACE-D1B7-43B1-5DA3FE43F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96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9BB29C4-D9CB-F0AD-D958-F786B7692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560496" y="1080123"/>
            <a:ext cx="1512168" cy="5157188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289D89C-642A-47E1-B827-870D92492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44435" y="136524"/>
            <a:ext cx="10072045" cy="610078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4DF959-A2C4-4810-F3CB-ED0446F6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8013-76B3-47EA-A5A6-6AFD7278C91B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D84CC6-9FE8-7178-3FA9-9497954AD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18856E-F67F-8340-79AF-D22FF7F8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761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36229C-F7D8-4776-ED61-806A0419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5" y="136525"/>
            <a:ext cx="10528101" cy="98822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80B2F9-200D-B7C9-BB17-67419CC78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35" y="1268760"/>
            <a:ext cx="11512205" cy="496855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EEBCAB-D095-036E-4616-4E12B6FD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991B-37BF-405A-8C58-EBA11E5B2DFE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A66FB5-FB43-28F8-2E27-F219965D4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4F4BDA-EE39-573D-5499-EC079968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47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DC877F-FC18-EF59-5E0C-5728B8B6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4" y="1268761"/>
            <a:ext cx="11512205" cy="2880320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2AE180-E8E0-BA97-B8E3-0B9DD8915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434" y="4293097"/>
            <a:ext cx="11512204" cy="179655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3A62F1-B0BF-8015-5DD6-ADDEFB15E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6C43A6-C94B-E063-FC6C-DC2D5BCD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206AEF-36B0-7141-5964-2833F7D1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09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06ACB-7F37-3E0C-3BC9-2D33D02CF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6" y="136525"/>
            <a:ext cx="10576228" cy="98821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08FAC4-33DF-46E6-2B3A-379FC679F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679558" cy="4967118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8385125-2979-1466-964C-9BFFBD7E5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8008" y="1270194"/>
            <a:ext cx="5688632" cy="4967118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E1C3A5-C1E7-1B55-62CF-77CCD9362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692F8-9BEF-45AF-B3F5-51C598527270}" type="datetime1">
              <a:rPr lang="ru-RU" smtClean="0"/>
              <a:t>04.04.2023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FED3FB-736E-0E77-DE5E-E7EB672E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D0BF63-E821-5FC6-852C-2FD7830F2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524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1FE1D-746E-B5C7-9F5C-B976B881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6" y="136525"/>
            <a:ext cx="10590098" cy="988219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E49365-991F-BEA8-C7FA-AE9358540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435" y="1273970"/>
            <a:ext cx="5653140" cy="714870"/>
          </a:xfrm>
        </p:spPr>
        <p:txBody>
          <a:bodyPr anchor="ctr">
            <a:norm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7D670A6-8B61-2822-1A0A-713AA30D4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4435" y="2060848"/>
            <a:ext cx="5653140" cy="417646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3EB3B4-708A-C059-9562-17D31DC5D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273970"/>
            <a:ext cx="5658869" cy="714870"/>
          </a:xfrm>
        </p:spPr>
        <p:txBody>
          <a:bodyPr anchor="ctr">
            <a:norm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E8F8DC-51E4-D5D9-63C0-CCE217F52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500" y="2060848"/>
            <a:ext cx="5653140" cy="417646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6FBEE4-3B74-9B45-40E7-94082736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2BAC-C13F-48C9-9D66-798373C73291}" type="datetime1">
              <a:rPr lang="ru-RU" smtClean="0"/>
              <a:t>04.04.2023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CA23AA-60FE-AC30-2A58-5EDF7BDC6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FF8AC6F-3CA7-29E3-52D8-CD81CA56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000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53DC2A-27A8-B230-1C18-E7B4EDAC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FF427FC-7D71-6157-FD83-D62C2C830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AAA3-D60E-436C-8677-8C9BDB2E5C4F}" type="datetime1">
              <a:rPr lang="ru-RU" smtClean="0"/>
              <a:t>04.04.2023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8674D9-1B08-9D06-DB6F-DE9939F57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6945002-58C1-0227-13DA-31FC44F6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24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D8B00CC-3740-EFC1-39C7-B05983C6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CF3D-E7B0-4B48-A274-598520815648}" type="datetime1">
              <a:rPr lang="ru-RU" smtClean="0"/>
              <a:t>04.04.2023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6525444-A032-20BE-CE9D-3664420E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046DE9-CD0A-CDC3-CF29-A5C613562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66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B012D-16F0-1E67-D650-B7BC2496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5" y="136525"/>
            <a:ext cx="4239397" cy="113223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EDD5EF-DAEB-CFAC-B2DE-2BB06509F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7848" y="1340766"/>
            <a:ext cx="712879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13B535-577C-82E2-ED7F-F14BC00AD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4434" y="1340767"/>
            <a:ext cx="4239398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3B661C-707F-8DD0-F86F-187954562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6F753-A3CE-4BF9-A32F-293487A97560}" type="datetime1">
              <a:rPr lang="ru-RU" smtClean="0"/>
              <a:t>04.04.2023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A451D8E-F17F-F07C-8CB0-B5602BF06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CC6D05-058C-90F9-7CEE-836AFD96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883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21174B-0317-6EFA-4632-B416D4560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5" y="136526"/>
            <a:ext cx="10504093" cy="106228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1430D75-2051-A412-8DA9-B69DEB1AED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68010" y="1340767"/>
            <a:ext cx="568863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E72260-124E-35FB-8BCB-507AF8E7C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4435" y="1340768"/>
            <a:ext cx="5679557" cy="487362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7CEBD9-1125-FD2E-266E-AFDA127C2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9915-DBE1-4711-8117-8C365E7A5813}" type="datetime1">
              <a:rPr lang="ru-RU" smtClean="0"/>
              <a:t>04.04.2023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CB9E6-5A37-EDC3-F84F-B384FE72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88D405-075B-E535-D569-1E1929221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54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2521AD-F62F-9203-B361-E9ADDBC87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36524"/>
            <a:ext cx="10573272" cy="988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E829EB-B597-B67A-BC90-0665CA628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360" y="1268760"/>
            <a:ext cx="11521280" cy="4968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B59FE7-455B-07A6-B7DB-198CE17A4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44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3EF7A-C12A-455E-90E1-0617A64C57ED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A6C3EB-A50D-7E8C-95BD-B33D86BC6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9158" y="6356350"/>
            <a:ext cx="518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45BB3A-95B5-89FE-260A-ABAF98B19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344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D0195-9B8C-412C-8A1D-DEC6D840C438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EF8D27A-C60E-0488-1741-AB438F3D46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983" y="211993"/>
            <a:ext cx="1193017" cy="76873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D24A6F-E13E-DC22-5226-ADB909DC684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983" y="211993"/>
            <a:ext cx="1193017" cy="76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5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ifikators.ru/oksm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geostudy.ru/fo.html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ifikators.ru/okato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vdnk.ru/site/ru/tnved/directory-tnved" TargetMode="External"/><Relationship Id="rId2" Type="http://schemas.openxmlformats.org/officeDocument/2006/relationships/hyperlink" Target="https://vdnk.ru/site/ru/tnv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dnk.ru/site/ru/tnved/basis-classification-commodities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help.loginom.ru/userguide/processors/transformation/row-filter/index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help.loginom.ru/userguide/processors/transformation/sorting.htm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help.loginom.ru/userguide/processors/transformation/substitution/index.html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.basegroup.ru/" TargetMode="External"/><Relationship Id="rId2" Type="http://schemas.openxmlformats.org/officeDocument/2006/relationships/hyperlink" Target="https://loginom.ru/download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6730FEF-78EF-20E8-5DCC-C41F16473D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Обработка данных с использованием </a:t>
            </a:r>
            <a:r>
              <a:rPr lang="en-US" dirty="0" err="1"/>
              <a:t>Loginom</a:t>
            </a:r>
            <a:br>
              <a:rPr lang="ru-RU" dirty="0"/>
            </a:br>
            <a:endParaRPr lang="ru-RU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F63F633-B8D8-0473-B0B9-22715B6025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Работа в аналитической </a:t>
            </a:r>
            <a:r>
              <a:rPr lang="en-US" dirty="0"/>
              <a:t>low-code</a:t>
            </a:r>
            <a:r>
              <a:rPr lang="ru-RU" dirty="0"/>
              <a:t> платформе </a:t>
            </a:r>
            <a:r>
              <a:rPr lang="en-US" dirty="0" err="1"/>
              <a:t>Loginom</a:t>
            </a:r>
            <a:endParaRPr lang="ru-RU" dirty="0"/>
          </a:p>
          <a:p>
            <a:endParaRPr lang="ru-RU" dirty="0"/>
          </a:p>
          <a:p>
            <a:r>
              <a:rPr lang="ru-RU" dirty="0"/>
              <a:t>Кафедра прикладной математики ИИТ РТУ МИРЭА</a:t>
            </a:r>
          </a:p>
        </p:txBody>
      </p:sp>
    </p:spTree>
    <p:extLst>
      <p:ext uri="{BB962C8B-B14F-4D97-AF65-F5344CB8AC3E}">
        <p14:creationId xmlns:p14="http://schemas.microsoft.com/office/powerpoint/2010/main" val="3541081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№1. Создание пакета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1. Создайте пакет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одним из удобных для вас способов</a:t>
            </a:r>
          </a:p>
          <a:p>
            <a:pPr marL="0" indent="0">
              <a:buNone/>
            </a:pPr>
            <a:r>
              <a:rPr lang="ru-RU" dirty="0"/>
              <a:t>2. Сохраните пакет под названием «Практическая работа №3»</a:t>
            </a:r>
          </a:p>
          <a:p>
            <a:pPr marL="0" indent="0">
              <a:buNone/>
            </a:pPr>
            <a:r>
              <a:rPr lang="ru-RU" dirty="0"/>
              <a:t>3. Создайте модуль внутри пакета с названием «Демо сценарий» (функция </a:t>
            </a:r>
            <a:r>
              <a:rPr lang="ru-RU" b="1" dirty="0"/>
              <a:t>редактировать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dirty="0"/>
              <a:t>4. Перенесите на полотно компонент «</a:t>
            </a:r>
            <a:r>
              <a:rPr lang="en-US" dirty="0" err="1"/>
              <a:t>Loginom</a:t>
            </a:r>
            <a:r>
              <a:rPr lang="en-US" dirty="0"/>
              <a:t> Data </a:t>
            </a:r>
            <a:r>
              <a:rPr lang="ru-RU" dirty="0"/>
              <a:t>файл»</a:t>
            </a:r>
          </a:p>
          <a:p>
            <a:pPr marL="0" indent="0">
              <a:buNone/>
            </a:pPr>
            <a:r>
              <a:rPr lang="ru-RU" dirty="0"/>
              <a:t>5. Сохраните пакет.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B275BC0-5681-B49B-25CD-D269D53DE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56040" y="1268760"/>
            <a:ext cx="4114800" cy="1609725"/>
          </a:xfr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CFA3F-8A47-4177-03A0-73317AEAB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3067050"/>
            <a:ext cx="5076825" cy="3619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9270BB1-DEA7-B78E-1755-03E5523CF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608"/>
          <a:stretch/>
        </p:blipFill>
        <p:spPr>
          <a:xfrm>
            <a:off x="6871650" y="3617565"/>
            <a:ext cx="4857750" cy="22754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DBB3017-7F73-5F70-483E-7F15BB8E4E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 r="24474" b="68900"/>
          <a:stretch/>
        </p:blipFill>
        <p:spPr>
          <a:xfrm>
            <a:off x="6767040" y="4053092"/>
            <a:ext cx="4692799" cy="16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942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Добавьте на входном порте переменных калькулятора переменные, отвечающие за прохождение условия для вычисляемых в нем значений в соответствии с названием и меткой созданных переменных пользователя и полей калькулятора из задания №8</a:t>
            </a:r>
          </a:p>
          <a:p>
            <a:r>
              <a:rPr lang="ru-RU" dirty="0"/>
              <a:t>Добавьте узел экспорта данных, имя файла для записи в котором будет определяться внешней переменой пользователя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4133F3-E2D4-7991-AEB7-A76B6CAB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25850" r="19288" b="32150"/>
          <a:stretch/>
        </p:blipFill>
        <p:spPr>
          <a:xfrm>
            <a:off x="6214892" y="1124744"/>
            <a:ext cx="4911731" cy="23389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1631AFD-0D0A-3E26-4CAC-DA78CE8FD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976" y="2276872"/>
            <a:ext cx="5529835" cy="380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20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</a:t>
            </a:r>
            <a:r>
              <a:rPr lang="ru-RU" dirty="0" err="1"/>
              <a:t>Loginom</a:t>
            </a:r>
            <a:r>
              <a:rPr lang="ru-RU" dirty="0"/>
              <a:t> есть 5 специальных компонентов для работы с переменными.</a:t>
            </a:r>
            <a:endParaRPr lang="en-US" dirty="0"/>
          </a:p>
          <a:p>
            <a:r>
              <a:rPr lang="ru-RU" dirty="0"/>
              <a:t>Замена (переменные)</a:t>
            </a:r>
            <a:endParaRPr lang="en-US" dirty="0"/>
          </a:p>
          <a:p>
            <a:r>
              <a:rPr lang="ru-RU" dirty="0"/>
              <a:t>Калькулятор (переменные)</a:t>
            </a:r>
            <a:endParaRPr lang="en-US" dirty="0"/>
          </a:p>
          <a:p>
            <a:r>
              <a:rPr lang="ru-RU" dirty="0"/>
              <a:t>Переменные в таблицу</a:t>
            </a:r>
            <a:endParaRPr lang="en-US" dirty="0"/>
          </a:p>
          <a:p>
            <a:r>
              <a:rPr lang="ru-RU" dirty="0"/>
              <a:t>Соединение (переменные)</a:t>
            </a:r>
            <a:endParaRPr lang="en-US" dirty="0"/>
          </a:p>
          <a:p>
            <a:r>
              <a:rPr lang="ru-RU" dirty="0"/>
              <a:t>Таблица в переменные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101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111828-460D-B108-01EB-0022FEB2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614" y="3529608"/>
            <a:ext cx="2446185" cy="142382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203E38-A9BD-4195-1947-4E94E1D3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550" y="1412776"/>
            <a:ext cx="598631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441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Замена (переменные) и Калькулятор (переменные)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Замена (переменные)</a:t>
            </a:r>
            <a:r>
              <a:rPr lang="ru-RU" dirty="0"/>
              <a:t> - заменяет значения выбранных переменных на значения, взятых в таблице замен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Калькулятор (переменные)</a:t>
            </a:r>
            <a:r>
              <a:rPr lang="ru-RU" dirty="0"/>
              <a:t> - Создаёт новые переменные в соответствии с введёнными формулами</a:t>
            </a: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391A99-7B02-CBFA-1BDC-48691B606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1313671"/>
            <a:ext cx="1409372" cy="19647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4A3277F-6F6D-0618-6560-07C5F23F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758" y="3413707"/>
            <a:ext cx="1409371" cy="189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871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Переменные в таблицу и Соединение (переменные)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/>
              <a:t>Переменные в таблицу</a:t>
            </a:r>
            <a:r>
              <a:rPr lang="ru-RU" dirty="0"/>
              <a:t>- преобразует набор переменных в таблицу данных</a:t>
            </a:r>
          </a:p>
          <a:p>
            <a:pPr marL="0" indent="0">
              <a:buNone/>
            </a:pPr>
            <a:r>
              <a:rPr lang="ru-RU" b="1" dirty="0"/>
              <a:t>Соединение (переменные) </a:t>
            </a:r>
            <a:r>
              <a:rPr lang="ru-RU" dirty="0"/>
              <a:t>-объединяет наборы переменных в один (может объединять переменные с разных ветвей узла Условие) </a:t>
            </a:r>
          </a:p>
          <a:p>
            <a:pPr marL="0" indent="0">
              <a:buNone/>
            </a:pPr>
            <a:r>
              <a:rPr lang="ru-RU" dirty="0"/>
              <a:t>У компонента динамическое количество портов, которые можно добавлять с помощью кнопки Добавить ещё один порт +. </a:t>
            </a:r>
          </a:p>
          <a:p>
            <a:pPr marL="0" indent="0">
              <a:buNone/>
            </a:pPr>
            <a:r>
              <a:rPr lang="ru-RU" dirty="0"/>
              <a:t>По умолчанию – 2 порта: Входные переменные, Добавляемые переменные.</a:t>
            </a: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103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C5E729-0BCD-497D-5BB5-4D00D4F8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56" y="1340768"/>
            <a:ext cx="1662281" cy="231958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17E1140-4EC0-0E2D-4286-B3E52A06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358" y="3212976"/>
            <a:ext cx="1728192" cy="267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0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Таблица в переменные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Преобразует табличные данные в переменные выбранным способом. </a:t>
            </a:r>
          </a:p>
          <a:p>
            <a:pPr marL="0" indent="0">
              <a:buNone/>
            </a:pPr>
            <a:r>
              <a:rPr lang="ru-RU" dirty="0"/>
              <a:t>Позволяет получить агрегированное значение по нужному полю, сохранить его как переменную (можно использовать в дальнейших расчетах). </a:t>
            </a:r>
          </a:p>
          <a:p>
            <a:pPr marL="0" indent="0">
              <a:buNone/>
            </a:pPr>
            <a:r>
              <a:rPr lang="ru-RU" dirty="0"/>
              <a:t>При подаче новых данных значение переменной </a:t>
            </a:r>
            <a:r>
              <a:rPr lang="ru-RU" dirty="0" err="1"/>
              <a:t>пересчитается</a:t>
            </a:r>
            <a:r>
              <a:rPr lang="ru-RU" dirty="0"/>
              <a:t> во время обработки, оставив сценарий актуальным.</a:t>
            </a: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A10EB6-8911-5D8D-8847-9781B1CAF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425" y="2198571"/>
            <a:ext cx="1746666" cy="246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828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CEEC0CD-EA47-3DC1-7903-66DC3B06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Самостоятельная работа. </a:t>
            </a:r>
            <a:br>
              <a:rPr lang="ru-RU" dirty="0"/>
            </a:br>
            <a:r>
              <a:rPr lang="ru-RU" dirty="0"/>
              <a:t>Таможенные данные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5323D04-C1CE-9E5D-5A3F-616A2D6E0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Исследование качества данных</a:t>
            </a:r>
          </a:p>
          <a:p>
            <a:r>
              <a:rPr lang="ru-RU" dirty="0"/>
              <a:t>Обогащение данных</a:t>
            </a:r>
          </a:p>
          <a:p>
            <a:r>
              <a:rPr lang="ru-RU" dirty="0"/>
              <a:t>Агрегация данных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B64F03-E187-51DA-A3C8-B9715A007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991B-37BF-405A-8C58-EBA11E5B2DFE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25062E-DEA8-28EB-FCFB-28692E04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68E74-9AEA-8673-E2BE-9174DEA8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4441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Импортировать данные таможенной статистики по экспорту и импорту в регионах РФ за 2016 год</a:t>
            </a:r>
          </a:p>
          <a:p>
            <a:r>
              <a:rPr lang="ru-RU" dirty="0"/>
              <a:t>Сколько строк имеет выборка данных за 2016 год?</a:t>
            </a:r>
          </a:p>
          <a:p>
            <a:r>
              <a:rPr lang="ru-RU" dirty="0"/>
              <a:t>Какое количество столбцов имеет данная выборка?</a:t>
            </a:r>
          </a:p>
          <a:p>
            <a:r>
              <a:rPr lang="ru-RU" dirty="0"/>
              <a:t>Какую информацию хранит каждое поле в отдельности? Какие данные необходимо еще добыть, чтобы расшифровать значения в полях </a:t>
            </a:r>
            <a:r>
              <a:rPr lang="en-US" b="1" dirty="0"/>
              <a:t>country, code, region, district</a:t>
            </a:r>
            <a:r>
              <a:rPr lang="en-US" dirty="0"/>
              <a:t>?</a:t>
            </a:r>
          </a:p>
          <a:p>
            <a:r>
              <a:rPr lang="ru-RU" dirty="0"/>
              <a:t>Имеются ли в данных пропуски? На основе компонентов </a:t>
            </a:r>
            <a:r>
              <a:rPr lang="ru-RU" b="1" dirty="0"/>
              <a:t>таблица в переменные, группировка, </a:t>
            </a:r>
            <a:r>
              <a:rPr lang="ru-RU" dirty="0"/>
              <a:t>визуализатор</a:t>
            </a:r>
            <a:r>
              <a:rPr lang="ru-RU" b="1" dirty="0"/>
              <a:t> статистика</a:t>
            </a:r>
            <a:r>
              <a:rPr lang="ru-RU" dirty="0"/>
              <a:t>, ответьте на вопрос о количестве пропущенных значений в каждом из столбцов выборки данных (можно использовать что-то одно).</a:t>
            </a:r>
          </a:p>
          <a:p>
            <a:r>
              <a:rPr lang="ru-RU" dirty="0"/>
              <a:t>Сколько уникальных стран участников торговли перечислено в поле </a:t>
            </a:r>
            <a:r>
              <a:rPr lang="en-US" b="1" dirty="0"/>
              <a:t>country</a:t>
            </a:r>
            <a:r>
              <a:rPr lang="en-US" dirty="0"/>
              <a:t>?</a:t>
            </a:r>
          </a:p>
          <a:p>
            <a:r>
              <a:rPr lang="ru-RU" dirty="0"/>
              <a:t>Сколько уникальных регионов России участвовало в торговле (поле </a:t>
            </a:r>
            <a:r>
              <a:rPr lang="en-US" b="1" dirty="0"/>
              <a:t>region</a:t>
            </a:r>
            <a:r>
              <a:rPr lang="ru-RU" dirty="0"/>
              <a:t>)?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1450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Импортировать данные таможенной статистики по экспорту и импорту в регионах РФ за 2018 год</a:t>
            </a:r>
          </a:p>
          <a:p>
            <a:r>
              <a:rPr lang="ru-RU" dirty="0"/>
              <a:t>Сколько строк имеет выборка данных за 2018 год?</a:t>
            </a:r>
          </a:p>
          <a:p>
            <a:r>
              <a:rPr lang="ru-RU" dirty="0"/>
              <a:t>Какое количество столбцов имеет данная выборка?</a:t>
            </a:r>
          </a:p>
          <a:p>
            <a:r>
              <a:rPr lang="ru-RU" dirty="0"/>
              <a:t>Имеются ли в данных пропуски? На основе компонентов </a:t>
            </a:r>
            <a:r>
              <a:rPr lang="ru-RU" b="1" dirty="0"/>
              <a:t>таблица в переменные, группировка, </a:t>
            </a:r>
            <a:r>
              <a:rPr lang="ru-RU" dirty="0"/>
              <a:t>визуализатор</a:t>
            </a:r>
            <a:r>
              <a:rPr lang="ru-RU" b="1" dirty="0"/>
              <a:t> статистика</a:t>
            </a:r>
            <a:r>
              <a:rPr lang="ru-RU" dirty="0"/>
              <a:t>, ответьте на вопрос о количестве пропущенных значений в каждом из столбцов выборки данных (можно использовать что-то одно).</a:t>
            </a:r>
          </a:p>
          <a:p>
            <a:r>
              <a:rPr lang="ru-RU" dirty="0"/>
              <a:t>Сколько уникальных стран участников торговли перечислено в поле </a:t>
            </a:r>
            <a:r>
              <a:rPr lang="en-US" b="1" dirty="0"/>
              <a:t>country</a:t>
            </a:r>
            <a:r>
              <a:rPr lang="en-US" dirty="0"/>
              <a:t>?</a:t>
            </a:r>
          </a:p>
          <a:p>
            <a:r>
              <a:rPr lang="ru-RU" dirty="0"/>
              <a:t>Сколько уникальных регионов России участвовало в торговле (поле </a:t>
            </a:r>
            <a:r>
              <a:rPr lang="en-US" b="1" dirty="0"/>
              <a:t>region</a:t>
            </a:r>
            <a:r>
              <a:rPr lang="ru-RU" dirty="0"/>
              <a:t>)?</a:t>
            </a:r>
          </a:p>
          <a:p>
            <a:r>
              <a:rPr lang="ru-RU" dirty="0"/>
              <a:t>Сформируйте вывод о динамике качества данных собираемой статистики во времени и перечислите поля, дальнейший анализ по которым будет репрезентативен и валиден.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0460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импортированной выборки за 2016 год на основе компонентов трансформации данных отобразите:</a:t>
            </a:r>
          </a:p>
          <a:p>
            <a:r>
              <a:rPr lang="ru-RU" dirty="0"/>
              <a:t>Перечень уникальных стран-участниц торговли в поле </a:t>
            </a:r>
            <a:r>
              <a:rPr lang="en-US" b="1" dirty="0"/>
              <a:t>country</a:t>
            </a:r>
            <a:r>
              <a:rPr lang="en-US" dirty="0"/>
              <a:t> </a:t>
            </a:r>
            <a:r>
              <a:rPr lang="ru-RU" dirty="0"/>
              <a:t>с помощью компонента группировка (отсортируйте значения по возрастанию)</a:t>
            </a:r>
          </a:p>
          <a:p>
            <a:r>
              <a:rPr lang="ru-RU" dirty="0"/>
              <a:t>Перечень уникальных регионов России участников торговли в поле </a:t>
            </a:r>
            <a:r>
              <a:rPr lang="en-US" b="1" dirty="0"/>
              <a:t>region</a:t>
            </a:r>
            <a:r>
              <a:rPr lang="ru-RU" dirty="0"/>
              <a:t> с помощью компонента группировка (отсортируйте значения по возрастанию)</a:t>
            </a:r>
          </a:p>
          <a:p>
            <a:r>
              <a:rPr lang="ru-RU" dirty="0"/>
              <a:t>Перечень уникальных категорий товаров по ТН ВЭД, перевозимых через таможню в поле </a:t>
            </a:r>
            <a:r>
              <a:rPr lang="en-US" b="1" dirty="0"/>
              <a:t>code</a:t>
            </a:r>
            <a:r>
              <a:rPr lang="ru-RU" dirty="0"/>
              <a:t> с помощью компонента группировка (отсортируйте значения по возрастанию)</a:t>
            </a:r>
          </a:p>
          <a:p>
            <a:r>
              <a:rPr lang="ru-RU" dirty="0"/>
              <a:t>Перечень уникальных кодов федеральных округов по полю </a:t>
            </a:r>
            <a:r>
              <a:rPr lang="en-US" b="1" dirty="0"/>
              <a:t>district</a:t>
            </a:r>
            <a:r>
              <a:rPr lang="en-US" dirty="0"/>
              <a:t> </a:t>
            </a:r>
            <a:r>
              <a:rPr lang="ru-RU" dirty="0"/>
              <a:t>с помощью компонента группировка (отсортируйте значения по возрастанию)</a:t>
            </a:r>
            <a:endParaRPr lang="ru-RU" b="1" dirty="0"/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1040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04C636-A737-D6A7-C540-EE2BB921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457" y="1340768"/>
            <a:ext cx="2028056" cy="456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1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Компоненты и узлы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Компоненты</a:t>
            </a:r>
            <a:r>
              <a:rPr lang="ru-RU" dirty="0"/>
              <a:t> обработки данных – разработанные базовые единицы логики обработки данных, на базе которых создаются узлы.</a:t>
            </a:r>
          </a:p>
          <a:p>
            <a:pPr marL="0" indent="0">
              <a:buNone/>
            </a:pPr>
            <a:r>
              <a:rPr lang="ru-RU" b="1" dirty="0"/>
              <a:t>Узлы</a:t>
            </a:r>
            <a:r>
              <a:rPr lang="ru-RU" dirty="0"/>
              <a:t> – конкретные блоки сценария обработки данных, реализующие функции компонента в своей конкретной реализации.</a:t>
            </a:r>
          </a:p>
          <a:p>
            <a:pPr marL="0" indent="0">
              <a:buNone/>
            </a:pPr>
            <a:r>
              <a:rPr lang="ru-RU" b="1" dirty="0"/>
              <a:t>Узлы</a:t>
            </a:r>
            <a:r>
              <a:rPr lang="ru-RU" dirty="0"/>
              <a:t> – физически расположенные блоки компонентов из панели компонентов.</a:t>
            </a:r>
          </a:p>
          <a:p>
            <a:pPr marL="0" indent="0">
              <a:buNone/>
            </a:pPr>
            <a:r>
              <a:rPr lang="ru-RU" b="1" dirty="0"/>
              <a:t>Узел</a:t>
            </a:r>
            <a:r>
              <a:rPr lang="ru-RU" dirty="0"/>
              <a:t> – объект, </a:t>
            </a:r>
            <a:r>
              <a:rPr lang="ru-RU" b="1" dirty="0"/>
              <a:t>компонент</a:t>
            </a:r>
            <a:r>
              <a:rPr lang="ru-RU" dirty="0"/>
              <a:t> – класс.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4A92016-1702-FF4B-7515-D8C438E2C3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132856"/>
            <a:ext cx="5689600" cy="2969122"/>
          </a:xfrm>
        </p:spPr>
      </p:pic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CC4D020-696B-FB67-CB53-ED93C9EC95F3}"/>
              </a:ext>
            </a:extLst>
          </p:cNvPr>
          <p:cNvCxnSpPr/>
          <p:nvPr/>
        </p:nvCxnSpPr>
        <p:spPr>
          <a:xfrm>
            <a:off x="9972412" y="4262860"/>
            <a:ext cx="576064" cy="323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696A06-A1A3-310E-FA02-0FC2797D6865}"/>
              </a:ext>
            </a:extLst>
          </p:cNvPr>
          <p:cNvSpPr txBox="1"/>
          <p:nvPr/>
        </p:nvSpPr>
        <p:spPr>
          <a:xfrm>
            <a:off x="10404460" y="4586179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Узел</a:t>
            </a:r>
          </a:p>
        </p:txBody>
      </p:sp>
      <p:sp>
        <p:nvSpPr>
          <p:cNvPr id="16" name="Правая фигурная скобка 15">
            <a:extLst>
              <a:ext uri="{FF2B5EF4-FFF2-40B4-BE49-F238E27FC236}">
                <a16:creationId xmlns:a16="http://schemas.microsoft.com/office/drawing/2014/main" id="{CC601C67-E730-1262-B20F-06E6A34C694D}"/>
              </a:ext>
            </a:extLst>
          </p:cNvPr>
          <p:cNvSpPr/>
          <p:nvPr/>
        </p:nvSpPr>
        <p:spPr>
          <a:xfrm>
            <a:off x="7570319" y="2905734"/>
            <a:ext cx="432048" cy="2160240"/>
          </a:xfrm>
          <a:prstGeom prst="rightBrac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3218E-7DB3-E878-A3A1-A9B79BED8305}"/>
              </a:ext>
            </a:extLst>
          </p:cNvPr>
          <p:cNvSpPr txBox="1"/>
          <p:nvPr/>
        </p:nvSpPr>
        <p:spPr>
          <a:xfrm rot="5400000">
            <a:off x="7116000" y="3699192"/>
            <a:ext cx="219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Компоненты</a:t>
            </a:r>
          </a:p>
        </p:txBody>
      </p:sp>
    </p:spTree>
    <p:extLst>
      <p:ext uri="{BB962C8B-B14F-4D97-AF65-F5344CB8AC3E}">
        <p14:creationId xmlns:p14="http://schemas.microsoft.com/office/powerpoint/2010/main" val="4462718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Импортируйте в сценарий следующие выборки данных:</a:t>
            </a:r>
          </a:p>
          <a:p>
            <a:r>
              <a:rPr lang="ru-RU" dirty="0"/>
              <a:t>Файл данных с кодами стран мира ОКСМ в формате </a:t>
            </a:r>
            <a:r>
              <a:rPr lang="en-US" dirty="0"/>
              <a:t>alpha2</a:t>
            </a:r>
            <a:r>
              <a:rPr lang="ru-RU" dirty="0"/>
              <a:t> по пути: </a:t>
            </a:r>
            <a:r>
              <a:rPr lang="it-IT" dirty="0"/>
              <a:t>Data/Alpha2/alpha2_codes.csv</a:t>
            </a:r>
            <a:r>
              <a:rPr lang="ru-RU" dirty="0"/>
              <a:t>,</a:t>
            </a:r>
          </a:p>
          <a:p>
            <a:r>
              <a:rPr lang="ru-RU" dirty="0"/>
              <a:t>в кодировке </a:t>
            </a:r>
            <a:r>
              <a:rPr lang="en-US" b="1" dirty="0"/>
              <a:t>UTF-8</a:t>
            </a:r>
            <a:r>
              <a:rPr lang="ru-RU" dirty="0"/>
              <a:t>,</a:t>
            </a:r>
          </a:p>
          <a:p>
            <a:r>
              <a:rPr lang="ru-RU" dirty="0"/>
              <a:t>с</a:t>
            </a:r>
            <a:r>
              <a:rPr lang="ru-RU" b="1" dirty="0"/>
              <a:t> </a:t>
            </a:r>
            <a:r>
              <a:rPr lang="ru-RU" dirty="0"/>
              <a:t>разделителем столбцов </a:t>
            </a:r>
            <a:r>
              <a:rPr lang="ru-RU" b="1" dirty="0"/>
              <a:t>табуляцией</a:t>
            </a:r>
            <a:r>
              <a:rPr lang="ru-RU" dirty="0"/>
              <a:t>. </a:t>
            </a:r>
          </a:p>
          <a:p>
            <a:r>
              <a:rPr lang="ru-RU" dirty="0"/>
              <a:t>Исключите из полей импортируемой таблицы: </a:t>
            </a:r>
            <a:r>
              <a:rPr lang="en-US" b="1" dirty="0" err="1"/>
              <a:t>fullname</a:t>
            </a:r>
            <a:r>
              <a:rPr lang="en-US" b="1" dirty="0"/>
              <a:t>, </a:t>
            </a:r>
            <a:r>
              <a:rPr lang="en-US" b="1" dirty="0" err="1"/>
              <a:t>english</a:t>
            </a:r>
            <a:r>
              <a:rPr lang="en-US" b="1" dirty="0"/>
              <a:t>, alpha3, iso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r>
              <a:rPr lang="ru-RU" dirty="0"/>
              <a:t>Источником данных классификатора выступил ресурс ОКСМ </a:t>
            </a:r>
            <a:r>
              <a:rPr lang="en-US" dirty="0"/>
              <a:t>alpha2</a:t>
            </a:r>
            <a:r>
              <a:rPr lang="ru-RU" dirty="0"/>
              <a:t> </a:t>
            </a:r>
            <a:r>
              <a:rPr lang="en-US" b="1" dirty="0">
                <a:hlinkClick r:id="rId2"/>
              </a:rPr>
              <a:t>https://classifikators.ru/oksm</a:t>
            </a:r>
            <a:endParaRPr lang="ru-RU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5375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Импортируйте в сценарий следующие выборки данных:</a:t>
            </a:r>
          </a:p>
          <a:p>
            <a:r>
              <a:rPr lang="ru-RU" dirty="0"/>
              <a:t>Файл данных с информацией о федеральных округах </a:t>
            </a:r>
            <a:r>
              <a:rPr lang="en-US" dirty="0"/>
              <a:t>Data/</a:t>
            </a:r>
            <a:r>
              <a:rPr lang="ru-RU" dirty="0"/>
              <a:t>ОКАТО/</a:t>
            </a:r>
            <a:r>
              <a:rPr lang="en-US" dirty="0"/>
              <a:t>fed_codes.tsv.txt</a:t>
            </a:r>
            <a:r>
              <a:rPr lang="ru-RU" dirty="0"/>
              <a:t>,</a:t>
            </a:r>
          </a:p>
          <a:p>
            <a:r>
              <a:rPr lang="ru-RU" dirty="0"/>
              <a:t>в кодировке </a:t>
            </a:r>
            <a:r>
              <a:rPr lang="en-US" b="1" dirty="0"/>
              <a:t>ANSI</a:t>
            </a:r>
            <a:r>
              <a:rPr lang="ru-RU" dirty="0"/>
              <a:t>,</a:t>
            </a:r>
          </a:p>
          <a:p>
            <a:r>
              <a:rPr lang="ru-RU" dirty="0"/>
              <a:t>с</a:t>
            </a:r>
            <a:r>
              <a:rPr lang="ru-RU" b="1" dirty="0"/>
              <a:t> </a:t>
            </a:r>
            <a:r>
              <a:rPr lang="ru-RU" dirty="0"/>
              <a:t>разделителем столбцов </a:t>
            </a:r>
            <a:r>
              <a:rPr lang="ru-RU" b="1" dirty="0"/>
              <a:t>табуляцией</a:t>
            </a:r>
            <a:r>
              <a:rPr lang="en-US" dirty="0"/>
              <a:t>. </a:t>
            </a:r>
            <a:endParaRPr lang="ru-RU" dirty="0"/>
          </a:p>
          <a:p>
            <a:r>
              <a:rPr lang="ru-RU" dirty="0"/>
              <a:t>Измените тип поля </a:t>
            </a:r>
            <a:r>
              <a:rPr lang="ru-RU" b="1" dirty="0"/>
              <a:t>№</a:t>
            </a:r>
            <a:r>
              <a:rPr lang="ru-RU" dirty="0"/>
              <a:t> на строковый тип данных.</a:t>
            </a:r>
          </a:p>
          <a:p>
            <a:r>
              <a:rPr lang="ru-RU" dirty="0"/>
              <a:t>Исключите из рассмотрения все поля кроме полей с метками: </a:t>
            </a:r>
            <a:r>
              <a:rPr lang="ru-RU" b="1" dirty="0"/>
              <a:t>№, Название ФО, Сокр., Кол-во субъектов, Админ. Центр</a:t>
            </a:r>
            <a:r>
              <a:rPr lang="ru-RU" dirty="0"/>
              <a:t>. </a:t>
            </a:r>
          </a:p>
          <a:p>
            <a:r>
              <a:rPr lang="ru-RU" dirty="0"/>
              <a:t>Перечень федеральных округов </a:t>
            </a:r>
            <a:r>
              <a:rPr lang="en-US" b="1" dirty="0">
                <a:hlinkClick r:id="rId2"/>
              </a:rPr>
              <a:t>https://geostudy.ru/fo.html</a:t>
            </a:r>
            <a:endParaRPr lang="ru-RU" dirty="0"/>
          </a:p>
          <a:p>
            <a:endParaRPr lang="ru-RU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22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Импортируйте в сценарий следующие выборки данных:</a:t>
            </a:r>
          </a:p>
          <a:p>
            <a:r>
              <a:rPr lang="ru-RU" dirty="0"/>
              <a:t>Файл данных с информацией о регионах РФ в соответствии с ОКАТО </a:t>
            </a:r>
            <a:r>
              <a:rPr lang="en-US" dirty="0"/>
              <a:t>Data/</a:t>
            </a:r>
            <a:r>
              <a:rPr lang="ru-RU" dirty="0"/>
              <a:t>ОКАТО/</a:t>
            </a:r>
            <a:r>
              <a:rPr lang="en-US" dirty="0" err="1"/>
              <a:t>okato_regions.lgd</a:t>
            </a:r>
            <a:r>
              <a:rPr lang="ru-RU" dirty="0"/>
              <a:t>, </a:t>
            </a:r>
          </a:p>
          <a:p>
            <a:r>
              <a:rPr lang="ru-RU" dirty="0"/>
              <a:t>Исключите из рассмотрения все поля кроме полей с метками: </a:t>
            </a:r>
            <a:r>
              <a:rPr lang="ru-RU" b="1" dirty="0"/>
              <a:t>Код региона, Код района, Наименование территории</a:t>
            </a:r>
            <a:r>
              <a:rPr lang="ru-RU" dirty="0"/>
              <a:t>. </a:t>
            </a:r>
          </a:p>
          <a:p>
            <a:r>
              <a:rPr lang="ru-RU" dirty="0"/>
              <a:t>ОКАТО </a:t>
            </a:r>
            <a:r>
              <a:rPr lang="en-US" b="1" dirty="0">
                <a:hlinkClick r:id="rId2"/>
              </a:rPr>
              <a:t>https://classifikators.ru/okato</a:t>
            </a:r>
            <a:endParaRPr lang="ru-RU" b="1" dirty="0"/>
          </a:p>
          <a:p>
            <a:endParaRPr lang="ru-RU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5303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Импортируйте в сценарий следующие выборки данных:</a:t>
            </a:r>
          </a:p>
          <a:p>
            <a:r>
              <a:rPr lang="ru-RU" dirty="0"/>
              <a:t>Файл данных с информацией о разделах товарной номенклатуры ТН ВЭД </a:t>
            </a:r>
            <a:r>
              <a:rPr lang="en-US" dirty="0"/>
              <a:t>Data/</a:t>
            </a:r>
            <a:r>
              <a:rPr lang="ru-RU" dirty="0"/>
              <a:t>ТН ВЭД/</a:t>
            </a:r>
            <a:r>
              <a:rPr lang="en-US" dirty="0"/>
              <a:t>tnved_codes12.txt</a:t>
            </a:r>
            <a:endParaRPr lang="ru-RU" dirty="0"/>
          </a:p>
          <a:p>
            <a:r>
              <a:rPr lang="ru-RU" dirty="0"/>
              <a:t>в кодировке </a:t>
            </a:r>
            <a:r>
              <a:rPr lang="en-US" b="1" dirty="0"/>
              <a:t>ANSI</a:t>
            </a:r>
            <a:r>
              <a:rPr lang="ru-RU" dirty="0"/>
              <a:t>,</a:t>
            </a:r>
          </a:p>
          <a:p>
            <a:r>
              <a:rPr lang="ru-RU" dirty="0"/>
              <a:t>с</a:t>
            </a:r>
            <a:r>
              <a:rPr lang="ru-RU" b="1" dirty="0"/>
              <a:t> </a:t>
            </a:r>
            <a:r>
              <a:rPr lang="ru-RU" dirty="0"/>
              <a:t>разделителем столбцов </a:t>
            </a:r>
            <a:r>
              <a:rPr lang="ru-RU" b="1" dirty="0"/>
              <a:t>табуляцией</a:t>
            </a:r>
            <a:r>
              <a:rPr lang="en-US" dirty="0"/>
              <a:t>. </a:t>
            </a:r>
            <a:endParaRPr lang="ru-RU" dirty="0"/>
          </a:p>
          <a:p>
            <a:r>
              <a:rPr lang="ru-RU" dirty="0"/>
              <a:t>Оставим остальные настройки импорта данных по умолчанию.</a:t>
            </a:r>
          </a:p>
          <a:p>
            <a:pPr marL="0" indent="0">
              <a:buNone/>
            </a:pPr>
            <a:r>
              <a:rPr lang="ru-RU" dirty="0"/>
              <a:t>ТН ВЕД</a:t>
            </a: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9454C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https://vdnk.ru/site/ru/tnved</a:t>
            </a:r>
            <a:endParaRPr lang="en-US" b="1" dirty="0"/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https://vdnk.ru/site/ru/tnved/directory-tnved</a:t>
            </a:r>
            <a:endParaRPr lang="en-US" b="1" dirty="0"/>
          </a:p>
          <a:p>
            <a:pPr marL="0" indent="0">
              <a:buNone/>
            </a:pPr>
            <a:r>
              <a:rPr lang="en-US" b="1" dirty="0">
                <a:hlinkClick r:id="rId4"/>
              </a:rPr>
              <a:t>https://vdnk.ru/site/ru/tnved/basis-classification-commodities</a:t>
            </a:r>
            <a:endParaRPr lang="en-US" b="1" dirty="0"/>
          </a:p>
          <a:p>
            <a:endParaRPr lang="ru-RU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5438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7B50E8-8E10-B0E0-ECB0-4FDE0002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595" y="1484784"/>
            <a:ext cx="2294809" cy="440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40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 </a:t>
            </a:r>
            <a:r>
              <a:rPr lang="ru-RU" dirty="0" err="1"/>
              <a:t>датасете</a:t>
            </a:r>
            <a:r>
              <a:rPr lang="ru-RU" dirty="0"/>
              <a:t> в поле </a:t>
            </a:r>
            <a:r>
              <a:rPr lang="en-US" b="1" dirty="0"/>
              <a:t>district</a:t>
            </a:r>
            <a:r>
              <a:rPr lang="ru-RU" dirty="0"/>
              <a:t> присутствует федеральный округ с кодом «09», что есть девятый федеральный округ «Крымский ФО», упраздненный в 2016 году</a:t>
            </a:r>
          </a:p>
          <a:p>
            <a:r>
              <a:rPr lang="ru-RU" dirty="0"/>
              <a:t>Замените в исходном наборе данных в поле с названием </a:t>
            </a:r>
            <a:r>
              <a:rPr lang="en-US" b="1" dirty="0"/>
              <a:t>district</a:t>
            </a:r>
            <a:r>
              <a:rPr lang="ru-RU" dirty="0"/>
              <a:t> значения «09» на «03» (Южный федеральный округ) с помощью компонента «Замена».</a:t>
            </a:r>
          </a:p>
          <a:p>
            <a:r>
              <a:rPr lang="ru-RU" dirty="0"/>
              <a:t>С помощью компонента «Параметры полей» приведите выборку после замены к исходной структуре (количество полей и их названия).</a:t>
            </a:r>
          </a:p>
          <a:p>
            <a:r>
              <a:rPr lang="ru-RU" dirty="0"/>
              <a:t>Получите из поля </a:t>
            </a:r>
            <a:r>
              <a:rPr lang="en-US" b="1" dirty="0"/>
              <a:t>region</a:t>
            </a:r>
            <a:r>
              <a:rPr lang="ru-RU" b="1" dirty="0"/>
              <a:t> </a:t>
            </a:r>
            <a:r>
              <a:rPr lang="ru-RU" i="1" dirty="0"/>
              <a:t>новые поля </a:t>
            </a:r>
            <a:r>
              <a:rPr lang="ru-RU" dirty="0"/>
              <a:t>с первыми двумя цифрами из </a:t>
            </a:r>
            <a:r>
              <a:rPr lang="en-US" b="1" dirty="0"/>
              <a:t>region</a:t>
            </a:r>
            <a:r>
              <a:rPr lang="ru-RU" dirty="0"/>
              <a:t> и последующими тремя цифрами из </a:t>
            </a:r>
            <a:r>
              <a:rPr lang="en-US" b="1" dirty="0"/>
              <a:t>region</a:t>
            </a:r>
            <a:r>
              <a:rPr lang="ru-RU" dirty="0"/>
              <a:t>, применив функции </a:t>
            </a:r>
            <a:r>
              <a:rPr lang="en-US" b="1" dirty="0"/>
              <a:t>Left()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Right()</a:t>
            </a:r>
            <a:r>
              <a:rPr lang="ru-RU" dirty="0"/>
              <a:t> из компонента калькулятор.</a:t>
            </a:r>
          </a:p>
          <a:p>
            <a:r>
              <a:rPr lang="ru-RU" b="1" dirty="0"/>
              <a:t>Дополните преобразованную выборку данных новыми полями из импортированных таблиц с помощью компонента «Дополнение данных»</a:t>
            </a:r>
          </a:p>
          <a:p>
            <a:r>
              <a:rPr lang="ru-RU" b="1" dirty="0"/>
              <a:t>Исключите с помощью «Параметры полей» все промежуточные ключи</a:t>
            </a:r>
            <a:r>
              <a:rPr lang="en-US" b="1" dirty="0"/>
              <a:t> </a:t>
            </a:r>
            <a:r>
              <a:rPr lang="en-US" dirty="0"/>
              <a:t>(district, region, country, </a:t>
            </a:r>
            <a:r>
              <a:rPr lang="ru-RU" dirty="0"/>
              <a:t>новые поля из калькулятора</a:t>
            </a:r>
            <a:r>
              <a:rPr lang="en-US" dirty="0"/>
              <a:t>)</a:t>
            </a:r>
            <a:endParaRPr lang="ru-RU" b="1" dirty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639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325EEF39-925B-9A98-0654-A35D5FDD4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2822" y="1268413"/>
            <a:ext cx="5735882" cy="4968875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0485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Сформируйте серию группировок данных на основе компонента «Группировка»:</a:t>
            </a:r>
          </a:p>
          <a:p>
            <a:r>
              <a:rPr lang="ru-RU" dirty="0"/>
              <a:t>Какое количество уникальных кодов ТН ВЭД</a:t>
            </a:r>
            <a:r>
              <a:rPr lang="en-US" dirty="0"/>
              <a:t> (</a:t>
            </a:r>
            <a:r>
              <a:rPr lang="ru-RU" dirty="0"/>
              <a:t>поле </a:t>
            </a:r>
            <a:r>
              <a:rPr lang="en-US" b="1" dirty="0"/>
              <a:t>code</a:t>
            </a:r>
            <a:r>
              <a:rPr lang="en-US" dirty="0"/>
              <a:t>)</a:t>
            </a:r>
            <a:r>
              <a:rPr lang="ru-RU" dirty="0"/>
              <a:t> и </a:t>
            </a:r>
            <a:r>
              <a:rPr lang="ru-RU" dirty="0" err="1"/>
              <a:t>колчиество</a:t>
            </a:r>
            <a:r>
              <a:rPr lang="ru-RU" dirty="0"/>
              <a:t> уникальных стран участниц торговли было задействовано в отчете об импорте и экспорте за 2016 код по: 1) каждому региону России, 2) Каждому Федеральному округу России</a:t>
            </a:r>
          </a:p>
          <a:p>
            <a:r>
              <a:rPr lang="ru-RU" dirty="0"/>
              <a:t>Найдите самое популярное направление экспорта за рубеж по количеству уникальных позиций экспортируемых товаров  за 2016 год. Считаем общее число уникальных кодов по всем регионам России</a:t>
            </a:r>
          </a:p>
          <a:p>
            <a:r>
              <a:rPr lang="ru-RU" dirty="0"/>
              <a:t>Найдите самое популярное направление импорта в регион РФ из зарубежа. В какой регион поступает самый разнообразный спектр товаров</a:t>
            </a:r>
          </a:p>
          <a:p>
            <a:r>
              <a:rPr lang="ru-RU" dirty="0"/>
              <a:t>Найдите десятку самых популярных пар </a:t>
            </a:r>
            <a:r>
              <a:rPr lang="ru-RU" b="1" dirty="0"/>
              <a:t>регион</a:t>
            </a:r>
            <a:r>
              <a:rPr lang="ru-RU" dirty="0"/>
              <a:t>-</a:t>
            </a:r>
            <a:r>
              <a:rPr lang="ru-RU" b="1" dirty="0"/>
              <a:t>страна</a:t>
            </a:r>
            <a:r>
              <a:rPr lang="en-US" dirty="0"/>
              <a:t> </a:t>
            </a:r>
            <a:r>
              <a:rPr lang="ru-RU" dirty="0"/>
              <a:t>по количеству уникальных позиций в: 1) экспорте товаров, 2) импорте товаров.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9543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118</a:t>
            </a:fld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E80E486-D1AE-86D7-83BD-44F6C4D92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Убедитесь в правильности построенного конвейера данных, указав в узле импорта данных таможенной статистики данных за отчетный 2021 год.</a:t>
            </a:r>
          </a:p>
          <a:p>
            <a:r>
              <a:rPr lang="ru-RU" sz="2600" dirty="0"/>
              <a:t>В результате все процесс обработки данных должен выполниться правильно согласно логике обработки данных.</a:t>
            </a:r>
          </a:p>
          <a:p>
            <a:r>
              <a:rPr lang="ru-RU" sz="2600" dirty="0"/>
              <a:t>Студенту необходимо сформировать отчет о выполнении задания, проиллюстрировав все основные стадии и ответы на поставленные вопросы в рамках самостоятельной работы.</a:t>
            </a:r>
          </a:p>
          <a:p>
            <a:r>
              <a:rPr lang="ru-RU" sz="2600" dirty="0"/>
              <a:t>Задание считается выполненным после проверки работы преподавателем.</a:t>
            </a:r>
          </a:p>
        </p:txBody>
      </p:sp>
    </p:spTree>
    <p:extLst>
      <p:ext uri="{BB962C8B-B14F-4D97-AF65-F5344CB8AC3E}">
        <p14:creationId xmlns:p14="http://schemas.microsoft.com/office/powerpoint/2010/main" val="14215888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119</a:t>
            </a:fld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E80E486-D1AE-86D7-83BD-44F6C4D92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В данной работе мы изучили базовые возможности обработки данных в </a:t>
            </a:r>
            <a:r>
              <a:rPr lang="en-US" sz="2600" dirty="0" err="1"/>
              <a:t>Loginom</a:t>
            </a:r>
            <a:r>
              <a:rPr lang="en-US" sz="2600" dirty="0"/>
              <a:t> </a:t>
            </a:r>
            <a:r>
              <a:rPr lang="ru-RU" sz="2600" dirty="0"/>
              <a:t>и на примере освоили основные принципы построения </a:t>
            </a:r>
            <a:r>
              <a:rPr lang="en-US" sz="2600" dirty="0"/>
              <a:t>low-code </a:t>
            </a:r>
            <a:r>
              <a:rPr lang="ru-RU" sz="2600" dirty="0"/>
              <a:t>сценария обработки данных на основе базовых компонентов логики обработки табличных данных</a:t>
            </a:r>
          </a:p>
          <a:p>
            <a:r>
              <a:rPr lang="ru-RU" sz="2600" dirty="0"/>
              <a:t>На примере самостоятельной работы были показаны эффективность и удобство работы с различными форматами табличных данных в рамках одного проекта.</a:t>
            </a:r>
          </a:p>
          <a:p>
            <a:r>
              <a:rPr lang="ru-RU" sz="2600" dirty="0"/>
              <a:t>Для реализации проекта по обработке данных с использованием </a:t>
            </a:r>
            <a:r>
              <a:rPr lang="en-US" sz="2600" dirty="0" err="1"/>
              <a:t>Loginom</a:t>
            </a:r>
            <a:r>
              <a:rPr lang="en-US" sz="2600" dirty="0"/>
              <a:t> </a:t>
            </a:r>
            <a:r>
              <a:rPr lang="ru-RU" sz="2600" dirty="0"/>
              <a:t>не требуется специальных технических знаний реализации конвейера обработки данных с помощью языков программирования, что резко понижает порог вхождения в обработку данных со стороны аналитиков.</a:t>
            </a:r>
          </a:p>
        </p:txBody>
      </p:sp>
    </p:spTree>
    <p:extLst>
      <p:ext uri="{BB962C8B-B14F-4D97-AF65-F5344CB8AC3E}">
        <p14:creationId xmlns:p14="http://schemas.microsoft.com/office/powerpoint/2010/main" val="3818521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узлов, входные и выходные порты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Каждый узел обладает входными и выходными портами разных типов:</a:t>
            </a:r>
          </a:p>
          <a:p>
            <a:r>
              <a:rPr lang="ru-RU" dirty="0"/>
              <a:t>Порт </a:t>
            </a:r>
            <a:r>
              <a:rPr lang="ru-RU" b="1" dirty="0"/>
              <a:t>таблица</a:t>
            </a:r>
            <a:r>
              <a:rPr lang="ru-RU" dirty="0"/>
              <a:t> (прямоугольный) хранит табличную структуру данных</a:t>
            </a:r>
          </a:p>
          <a:p>
            <a:r>
              <a:rPr lang="ru-RU" dirty="0"/>
              <a:t>Порт </a:t>
            </a:r>
            <a:r>
              <a:rPr lang="ru-RU" b="1" dirty="0"/>
              <a:t>переменных</a:t>
            </a:r>
            <a:r>
              <a:rPr lang="ru-RU" dirty="0"/>
              <a:t> (полукруглый) хранит единичные значения для каждого имени. Переменные используются для параметризации сценария</a:t>
            </a:r>
          </a:p>
          <a:p>
            <a:pPr marL="0" indent="0">
              <a:buNone/>
            </a:pPr>
            <a:r>
              <a:rPr lang="ru-RU" dirty="0"/>
              <a:t>Настроить узел можно с помощью </a:t>
            </a:r>
            <a:r>
              <a:rPr lang="ru-RU" b="1" dirty="0"/>
              <a:t>шестеренки</a:t>
            </a:r>
            <a:r>
              <a:rPr lang="ru-RU" dirty="0"/>
              <a:t>, нажав на него ЛКМ.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12</a:t>
            </a:fld>
            <a:endParaRPr lang="ru-RU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2B46297-6842-793A-0984-5201C05A03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4556" t="25212" r="24053" b="20788"/>
          <a:stretch/>
        </p:blipFill>
        <p:spPr>
          <a:xfrm>
            <a:off x="7392144" y="1923519"/>
            <a:ext cx="2743200" cy="3657600"/>
          </a:xfrm>
        </p:spPr>
      </p:pic>
    </p:spTree>
    <p:extLst>
      <p:ext uri="{BB962C8B-B14F-4D97-AF65-F5344CB8AC3E}">
        <p14:creationId xmlns:p14="http://schemas.microsoft.com/office/powerpoint/2010/main" val="40181232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Неосвещенные вопросы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120</a:t>
            </a:fld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E80E486-D1AE-86D7-83BD-44F6C4D92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Кросс-таблица, скользящее окно</a:t>
            </a:r>
          </a:p>
          <a:p>
            <a:r>
              <a:rPr lang="ru-RU" sz="2600" dirty="0"/>
              <a:t>Узел-ссылка, выполнение узла, подмодели, условие</a:t>
            </a:r>
          </a:p>
          <a:p>
            <a:r>
              <a:rPr lang="ru-RU" sz="2600" dirty="0"/>
              <a:t>Блок исследования данных</a:t>
            </a:r>
          </a:p>
          <a:p>
            <a:r>
              <a:rPr lang="ru-RU" sz="2600" dirty="0"/>
              <a:t>Блок предобработки данных</a:t>
            </a:r>
          </a:p>
          <a:p>
            <a:r>
              <a:rPr lang="ru-RU" sz="2600" dirty="0"/>
              <a:t>Создание производных компонентов</a:t>
            </a:r>
          </a:p>
          <a:p>
            <a:r>
              <a:rPr lang="ru-RU" sz="2600" dirty="0"/>
              <a:t>Импорт компонентов из внешних пакетов</a:t>
            </a:r>
          </a:p>
          <a:p>
            <a:r>
              <a:rPr lang="ru-RU" sz="2600" dirty="0"/>
              <a:t>Блок </a:t>
            </a:r>
            <a:r>
              <a:rPr lang="en-US" sz="2600" dirty="0"/>
              <a:t>data mining</a:t>
            </a:r>
            <a:endParaRPr lang="ru-RU" sz="2600" dirty="0"/>
          </a:p>
          <a:p>
            <a:r>
              <a:rPr lang="ru-RU" sz="2600" dirty="0"/>
              <a:t>Соединение с внешними сервисами данных на основе </a:t>
            </a:r>
            <a:r>
              <a:rPr lang="en-US" sz="2600" dirty="0"/>
              <a:t>REST </a:t>
            </a:r>
            <a:r>
              <a:rPr lang="ru-RU" sz="2600" dirty="0"/>
              <a:t>и </a:t>
            </a:r>
            <a:r>
              <a:rPr lang="en-US" sz="2600" dirty="0"/>
              <a:t>SOAP</a:t>
            </a:r>
          </a:p>
          <a:p>
            <a:r>
              <a:rPr lang="ru-RU" sz="2600" dirty="0"/>
              <a:t>Визуализация данных с использованием отчетов</a:t>
            </a:r>
          </a:p>
          <a:p>
            <a:pPr marL="0" indent="0">
              <a:buNone/>
            </a:pP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3780367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на защиту работы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121</a:t>
            </a:fld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E80E486-D1AE-86D7-83BD-44F6C4D92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2600" dirty="0"/>
              <a:t>Какие данные помогает обрабатывать платформа </a:t>
            </a:r>
            <a:r>
              <a:rPr lang="en-US" sz="2600" dirty="0" err="1"/>
              <a:t>Loginom</a:t>
            </a:r>
            <a:r>
              <a:rPr lang="en-US" sz="2600" dirty="0"/>
              <a:t>?</a:t>
            </a:r>
          </a:p>
          <a:p>
            <a:pPr marL="514350" indent="-514350">
              <a:buAutoNum type="arabicPeriod"/>
            </a:pPr>
            <a:r>
              <a:rPr lang="ru-RU" sz="2600" dirty="0"/>
              <a:t>В каком режиме обработки данных функционирует платформа </a:t>
            </a:r>
            <a:r>
              <a:rPr lang="en-US" sz="2600" dirty="0" err="1"/>
              <a:t>Loginom</a:t>
            </a:r>
            <a:r>
              <a:rPr lang="en-US" sz="2600" dirty="0"/>
              <a:t>?</a:t>
            </a:r>
          </a:p>
          <a:p>
            <a:pPr marL="514350" indent="-514350">
              <a:buAutoNum type="arabicPeriod"/>
            </a:pPr>
            <a:r>
              <a:rPr lang="ru-RU" sz="2600" dirty="0"/>
              <a:t>Какие данные называются структурированными?</a:t>
            </a:r>
          </a:p>
          <a:p>
            <a:pPr marL="514350" indent="-514350">
              <a:buAutoNum type="arabicPeriod"/>
            </a:pPr>
            <a:r>
              <a:rPr lang="ru-RU" sz="2600" dirty="0"/>
              <a:t>Как называются реализованные логические блоки обработки данных?</a:t>
            </a:r>
          </a:p>
          <a:p>
            <a:pPr marL="514350" indent="-514350">
              <a:buAutoNum type="arabicPeriod"/>
            </a:pPr>
            <a:r>
              <a:rPr lang="ru-RU" sz="2600" dirty="0"/>
              <a:t>Как называются реализации компонентов обработки данных в </a:t>
            </a:r>
            <a:r>
              <a:rPr lang="en-US" sz="2600" dirty="0" err="1"/>
              <a:t>Loginom</a:t>
            </a:r>
            <a:r>
              <a:rPr lang="ru-RU" sz="2600" dirty="0"/>
              <a:t>, которые используются при построении сценария обработки данных?</a:t>
            </a:r>
          </a:p>
          <a:p>
            <a:pPr marL="514350" indent="-514350">
              <a:buAutoNum type="arabicPeriod"/>
            </a:pPr>
            <a:r>
              <a:rPr lang="ru-RU" sz="2600" dirty="0"/>
              <a:t>Что представляет собой разработанный сценарий </a:t>
            </a:r>
            <a:r>
              <a:rPr lang="en-US" sz="2600" dirty="0" err="1"/>
              <a:t>Loginom</a:t>
            </a:r>
            <a:r>
              <a:rPr lang="en-US" sz="2600" dirty="0"/>
              <a:t> </a:t>
            </a:r>
            <a:r>
              <a:rPr lang="ru-RU" sz="2600" dirty="0"/>
              <a:t>с точки зрения </a:t>
            </a:r>
            <a:r>
              <a:rPr lang="ru-RU" sz="2600" dirty="0" err="1"/>
              <a:t>графовой</a:t>
            </a:r>
            <a:r>
              <a:rPr lang="ru-RU" sz="2600" dirty="0"/>
              <a:t>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31459534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на защиту работы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122</a:t>
            </a:fld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E80E486-D1AE-86D7-83BD-44F6C4D92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600" dirty="0"/>
              <a:t>Какие данные могут быть импортированы в </a:t>
            </a:r>
            <a:r>
              <a:rPr lang="en-US" sz="2600" dirty="0" err="1"/>
              <a:t>Loginom</a:t>
            </a:r>
            <a:r>
              <a:rPr lang="en-US" sz="2600" dirty="0"/>
              <a:t> </a:t>
            </a:r>
            <a:r>
              <a:rPr lang="ru-RU" sz="2600" dirty="0"/>
              <a:t>и какие внешние системы хранения данных поддерживаются?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dirty="0"/>
              <a:t>Какие правила существуют по именованию полей в таблицах и переменных </a:t>
            </a:r>
            <a:r>
              <a:rPr lang="en-US" sz="2600" dirty="0" err="1"/>
              <a:t>Loginom</a:t>
            </a:r>
            <a:r>
              <a:rPr lang="ru-RU" sz="26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dirty="0"/>
              <a:t>Каким образом можно настроить компонент </a:t>
            </a:r>
            <a:r>
              <a:rPr lang="en-US" sz="2600" dirty="0" err="1"/>
              <a:t>Loginom</a:t>
            </a:r>
            <a:r>
              <a:rPr lang="en-US" sz="26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dirty="0"/>
              <a:t>Можно ли </a:t>
            </a:r>
            <a:r>
              <a:rPr lang="ru-RU" sz="2600" dirty="0" err="1"/>
              <a:t>параметризовать</a:t>
            </a:r>
            <a:r>
              <a:rPr lang="ru-RU" sz="2600" dirty="0"/>
              <a:t> работу узла </a:t>
            </a:r>
            <a:r>
              <a:rPr lang="en-US" sz="2600" dirty="0" err="1"/>
              <a:t>Loginom</a:t>
            </a:r>
            <a:r>
              <a:rPr lang="ru-RU" sz="2600" dirty="0"/>
              <a:t> на основе переменных, и если да, то как?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dirty="0"/>
              <a:t>Каким образом можно задать соединение с внешней базой данных в </a:t>
            </a:r>
            <a:r>
              <a:rPr lang="en-US" sz="2600" dirty="0" err="1"/>
              <a:t>Loginom</a:t>
            </a:r>
            <a:r>
              <a:rPr lang="en-US" sz="2600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ru-RU" sz="2600" dirty="0"/>
          </a:p>
          <a:p>
            <a:pPr marL="0" indent="0">
              <a:buNone/>
            </a:pP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3053272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Активный узел и приостановка работы узла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Перед началом работы узла его необходимо настроить.</a:t>
            </a:r>
          </a:p>
          <a:p>
            <a:pPr marL="0" indent="0">
              <a:buNone/>
            </a:pPr>
            <a:r>
              <a:rPr lang="ru-RU" dirty="0"/>
              <a:t>Настроенный узел является активным в том случае, если он подсвечен зелёным.</a:t>
            </a:r>
          </a:p>
          <a:p>
            <a:pPr marL="0" indent="0">
              <a:buNone/>
            </a:pPr>
            <a:r>
              <a:rPr lang="ru-RU" dirty="0"/>
              <a:t>Запустить узел и сделать его активным можно с использованием кнопки «Выполнить узел» при нажатии ЛКМ на сам узел или нажатии ПКМ и выбора соответствующей функции.</a:t>
            </a:r>
          </a:p>
          <a:p>
            <a:pPr marL="0" indent="0">
              <a:buNone/>
            </a:pPr>
            <a:r>
              <a:rPr lang="ru-RU" dirty="0"/>
              <a:t>Остановить выполнение можно кнопкой «Деактивировать узел».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13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94DBB90-C42F-504D-B7C4-E4E56F59E2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327" r="9578"/>
          <a:stretch/>
        </p:blipFill>
        <p:spPr>
          <a:xfrm>
            <a:off x="6672064" y="1628800"/>
            <a:ext cx="1368722" cy="188595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3ACEB3A-8FF2-B67E-61E1-F3EDE55AE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85" r="17618"/>
          <a:stretch/>
        </p:blipFill>
        <p:spPr>
          <a:xfrm>
            <a:off x="6672064" y="3905699"/>
            <a:ext cx="1368722" cy="18859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D3FD709-0022-0FBE-14F5-661595629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56" t="20600" r="24603" b="29001"/>
          <a:stretch/>
        </p:blipFill>
        <p:spPr>
          <a:xfrm>
            <a:off x="8328247" y="1628799"/>
            <a:ext cx="2948685" cy="416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98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Возможности сценария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459823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На верхней панели сценария расположены полезные функции управления сценарием и объектами в нём.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Во всех вкладках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реализованы похожие панели, экспериментируйте, чтобы освоить возможности работы с инструментом.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14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44FA96C4-B711-0A06-09A4-49BDFA5508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1369" y="1124744"/>
            <a:ext cx="5459823" cy="195868"/>
          </a:xfrm>
        </p:spPr>
      </p:pic>
      <p:pic>
        <p:nvPicPr>
          <p:cNvPr id="12" name="Объект 9">
            <a:extLst>
              <a:ext uri="{FF2B5EF4-FFF2-40B4-BE49-F238E27FC236}">
                <a16:creationId xmlns:a16="http://schemas.microsoft.com/office/drawing/2014/main" id="{B640682F-14E9-27C0-47BC-E2DB0FB7D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406"/>
          <a:stretch/>
        </p:blipFill>
        <p:spPr>
          <a:xfrm>
            <a:off x="6021369" y="1577385"/>
            <a:ext cx="663375" cy="313397"/>
          </a:xfrm>
          <a:prstGeom prst="rect">
            <a:avLst/>
          </a:prstGeom>
        </p:spPr>
      </p:pic>
      <p:pic>
        <p:nvPicPr>
          <p:cNvPr id="14" name="Объект 9">
            <a:extLst>
              <a:ext uri="{FF2B5EF4-FFF2-40B4-BE49-F238E27FC236}">
                <a16:creationId xmlns:a16="http://schemas.microsoft.com/office/drawing/2014/main" id="{CC60C294-A889-3994-AEF7-BBDCD2F2C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7" t="-2" r="72198" b="3229"/>
          <a:stretch/>
        </p:blipFill>
        <p:spPr>
          <a:xfrm>
            <a:off x="6021369" y="2035095"/>
            <a:ext cx="339789" cy="314083"/>
          </a:xfrm>
          <a:prstGeom prst="rect">
            <a:avLst/>
          </a:prstGeom>
        </p:spPr>
      </p:pic>
      <p:pic>
        <p:nvPicPr>
          <p:cNvPr id="15" name="Объект 9">
            <a:extLst>
              <a:ext uri="{FF2B5EF4-FFF2-40B4-BE49-F238E27FC236}">
                <a16:creationId xmlns:a16="http://schemas.microsoft.com/office/drawing/2014/main" id="{97C02A60-38A9-BA2E-ABAB-72D2C50C8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38" t="-10291" r="60806" b="10288"/>
          <a:stretch/>
        </p:blipFill>
        <p:spPr>
          <a:xfrm>
            <a:off x="6035397" y="2488350"/>
            <a:ext cx="328099" cy="313397"/>
          </a:xfrm>
          <a:prstGeom prst="rect">
            <a:avLst/>
          </a:prstGeom>
        </p:spPr>
      </p:pic>
      <p:pic>
        <p:nvPicPr>
          <p:cNvPr id="16" name="Объект 9">
            <a:extLst>
              <a:ext uri="{FF2B5EF4-FFF2-40B4-BE49-F238E27FC236}">
                <a16:creationId xmlns:a16="http://schemas.microsoft.com/office/drawing/2014/main" id="{6ACCEE81-B2C1-BCFD-D12A-AA4077E2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07" t="-3230" r="48702" b="3229"/>
          <a:stretch/>
        </p:blipFill>
        <p:spPr>
          <a:xfrm>
            <a:off x="6021369" y="2987480"/>
            <a:ext cx="995066" cy="313397"/>
          </a:xfrm>
          <a:prstGeom prst="rect">
            <a:avLst/>
          </a:prstGeom>
        </p:spPr>
      </p:pic>
      <p:pic>
        <p:nvPicPr>
          <p:cNvPr id="17" name="Объект 9">
            <a:extLst>
              <a:ext uri="{FF2B5EF4-FFF2-40B4-BE49-F238E27FC236}">
                <a16:creationId xmlns:a16="http://schemas.microsoft.com/office/drawing/2014/main" id="{945CD9E8-769E-07D6-02F5-04C9C50AB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10" r="40111"/>
          <a:stretch/>
        </p:blipFill>
        <p:spPr>
          <a:xfrm>
            <a:off x="6035122" y="3488211"/>
            <a:ext cx="635868" cy="313397"/>
          </a:xfrm>
          <a:prstGeom prst="rect">
            <a:avLst/>
          </a:prstGeom>
        </p:spPr>
      </p:pic>
      <p:pic>
        <p:nvPicPr>
          <p:cNvPr id="18" name="Объект 9">
            <a:extLst>
              <a:ext uri="{FF2B5EF4-FFF2-40B4-BE49-F238E27FC236}">
                <a16:creationId xmlns:a16="http://schemas.microsoft.com/office/drawing/2014/main" id="{79542FB6-F84E-F4A5-4405-EF6C944F8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15" r="20267"/>
          <a:stretch/>
        </p:blipFill>
        <p:spPr>
          <a:xfrm>
            <a:off x="6021369" y="3988942"/>
            <a:ext cx="1547881" cy="313397"/>
          </a:xfrm>
          <a:prstGeom prst="rect">
            <a:avLst/>
          </a:prstGeom>
        </p:spPr>
      </p:pic>
      <p:pic>
        <p:nvPicPr>
          <p:cNvPr id="19" name="Объект 9">
            <a:extLst>
              <a:ext uri="{FF2B5EF4-FFF2-40B4-BE49-F238E27FC236}">
                <a16:creationId xmlns:a16="http://schemas.microsoft.com/office/drawing/2014/main" id="{8E7E8C36-1AA5-4F25-AC0C-BB0DB7796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99" r="7583"/>
          <a:stretch/>
        </p:blipFill>
        <p:spPr>
          <a:xfrm>
            <a:off x="6018991" y="4679166"/>
            <a:ext cx="997444" cy="313397"/>
          </a:xfrm>
          <a:prstGeom prst="rect">
            <a:avLst/>
          </a:prstGeom>
        </p:spPr>
      </p:pic>
      <p:pic>
        <p:nvPicPr>
          <p:cNvPr id="20" name="Объект 9">
            <a:extLst>
              <a:ext uri="{FF2B5EF4-FFF2-40B4-BE49-F238E27FC236}">
                <a16:creationId xmlns:a16="http://schemas.microsoft.com/office/drawing/2014/main" id="{05EE1134-9A4D-FF49-7D20-EB1543188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16" r="5080"/>
          <a:stretch/>
        </p:blipFill>
        <p:spPr>
          <a:xfrm>
            <a:off x="6032744" y="5174383"/>
            <a:ext cx="216024" cy="309498"/>
          </a:xfrm>
          <a:prstGeom prst="rect">
            <a:avLst/>
          </a:prstGeom>
        </p:spPr>
      </p:pic>
      <p:pic>
        <p:nvPicPr>
          <p:cNvPr id="21" name="Объект 9">
            <a:extLst>
              <a:ext uri="{FF2B5EF4-FFF2-40B4-BE49-F238E27FC236}">
                <a16:creationId xmlns:a16="http://schemas.microsoft.com/office/drawing/2014/main" id="{9F51888B-8BE1-EA03-71C0-5AF158E9C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93" r="910"/>
          <a:stretch/>
        </p:blipFill>
        <p:spPr>
          <a:xfrm>
            <a:off x="6026642" y="5665701"/>
            <a:ext cx="332138" cy="3138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4E3E9C-7765-27A9-F1B4-C0A8C81E32E6}"/>
              </a:ext>
            </a:extLst>
          </p:cNvPr>
          <p:cNvSpPr txBox="1"/>
          <p:nvPr/>
        </p:nvSpPr>
        <p:spPr>
          <a:xfrm>
            <a:off x="6885225" y="1548281"/>
            <a:ext cx="4051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Выбор объекта, навигация по сценарию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EFA1B3-0945-6E8A-BD2E-FBE7C54B9D77}"/>
              </a:ext>
            </a:extLst>
          </p:cNvPr>
          <p:cNvSpPr txBox="1"/>
          <p:nvPr/>
        </p:nvSpPr>
        <p:spPr>
          <a:xfrm>
            <a:off x="6885225" y="2021408"/>
            <a:ext cx="3851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Автоматически упорядочить сценарий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86F729-E81F-16CD-47C5-231B8F26336B}"/>
              </a:ext>
            </a:extLst>
          </p:cNvPr>
          <p:cNvSpPr txBox="1"/>
          <p:nvPr/>
        </p:nvSpPr>
        <p:spPr>
          <a:xfrm>
            <a:off x="6887804" y="2475771"/>
            <a:ext cx="3222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Упорядочить выполнение узлов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9FEAE0-B24C-A3F7-4344-8608DD32394D}"/>
              </a:ext>
            </a:extLst>
          </p:cNvPr>
          <p:cNvSpPr txBox="1"/>
          <p:nvPr/>
        </p:nvSpPr>
        <p:spPr>
          <a:xfrm>
            <a:off x="7233546" y="2974901"/>
            <a:ext cx="4140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Выполнение всех узлов, выполнение узла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CFF539-56D4-1D90-8A23-FA7E084625B7}"/>
              </a:ext>
            </a:extLst>
          </p:cNvPr>
          <p:cNvSpPr txBox="1"/>
          <p:nvPr/>
        </p:nvSpPr>
        <p:spPr>
          <a:xfrm>
            <a:off x="6901854" y="3475632"/>
            <a:ext cx="5046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Настройка выделенного узла, настройка активации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0062E-44AC-D8B0-5300-D5987E9B9F28}"/>
              </a:ext>
            </a:extLst>
          </p:cNvPr>
          <p:cNvSpPr txBox="1"/>
          <p:nvPr/>
        </p:nvSpPr>
        <p:spPr>
          <a:xfrm>
            <a:off x="7786361" y="3963785"/>
            <a:ext cx="3271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Вырезать, копировать, вставить, </a:t>
            </a:r>
            <a:br>
              <a:rPr lang="ru-RU" sz="1600" dirty="0"/>
            </a:br>
            <a:r>
              <a:rPr lang="ru-RU" sz="1600" dirty="0"/>
              <a:t>клонировать, удалить узел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F1D482-7F5A-1329-661F-39B39D5F176B}"/>
              </a:ext>
            </a:extLst>
          </p:cNvPr>
          <p:cNvSpPr txBox="1"/>
          <p:nvPr/>
        </p:nvSpPr>
        <p:spPr>
          <a:xfrm>
            <a:off x="7231168" y="4677242"/>
            <a:ext cx="4222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Свернуть в подмодель, создать компонент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1B97AD-3D60-FF74-CDFE-3B74A458C692}"/>
              </a:ext>
            </a:extLst>
          </p:cNvPr>
          <p:cNvSpPr txBox="1"/>
          <p:nvPr/>
        </p:nvSpPr>
        <p:spPr>
          <a:xfrm>
            <a:off x="6530798" y="5155717"/>
            <a:ext cx="4950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/>
              <a:t>Показать исходные компоненты для узлов-ссылок</a:t>
            </a:r>
            <a:endParaRPr lang="ru-RU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82BDD8-F899-A8AF-EC99-5FC8DD8B15A0}"/>
              </a:ext>
            </a:extLst>
          </p:cNvPr>
          <p:cNvSpPr txBox="1"/>
          <p:nvPr/>
        </p:nvSpPr>
        <p:spPr>
          <a:xfrm>
            <a:off x="6530798" y="5637427"/>
            <a:ext cx="2924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Изменить масштаб сценария</a:t>
            </a:r>
          </a:p>
        </p:txBody>
      </p:sp>
    </p:spTree>
    <p:extLst>
      <p:ext uri="{BB962C8B-B14F-4D97-AF65-F5344CB8AC3E}">
        <p14:creationId xmlns:p14="http://schemas.microsoft.com/office/powerpoint/2010/main" val="628910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Сценарий обработки данных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предназначен для конвейерной пакетной обработки данных с использованием эффективных реализаций алгоритмов.</a:t>
            </a:r>
          </a:p>
          <a:p>
            <a:pPr marL="0" indent="0">
              <a:buNone/>
            </a:pPr>
            <a:r>
              <a:rPr lang="ru-RU" dirty="0"/>
              <a:t>Сценарий на основе </a:t>
            </a:r>
            <a:r>
              <a:rPr lang="en-US" dirty="0" err="1"/>
              <a:t>Loginom</a:t>
            </a:r>
            <a:r>
              <a:rPr lang="ru-RU" dirty="0"/>
              <a:t> позволяет гибко решать различные задачи обработки и анализа данных на основе методов трансформации, анализа, моделирования и экспорта.</a:t>
            </a:r>
          </a:p>
          <a:p>
            <a:pPr marL="0" indent="0">
              <a:buNone/>
            </a:pPr>
            <a:r>
              <a:rPr lang="ru-RU" dirty="0"/>
              <a:t>Для составления сценария обработки данных достаточно знать методы обработки данных на уровне вход-выход.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15</a:t>
            </a:fld>
            <a:endParaRPr lang="ru-RU"/>
          </a:p>
        </p:txBody>
      </p:sp>
      <p:pic>
        <p:nvPicPr>
          <p:cNvPr id="21" name="Объект 20">
            <a:extLst>
              <a:ext uri="{FF2B5EF4-FFF2-40B4-BE49-F238E27FC236}">
                <a16:creationId xmlns:a16="http://schemas.microsoft.com/office/drawing/2014/main" id="{56ABB202-D2E0-57B5-89AC-AC42D4DBA4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224538"/>
            <a:ext cx="5689600" cy="3058211"/>
          </a:xfrm>
        </p:spPr>
      </p:pic>
    </p:spTree>
    <p:extLst>
      <p:ext uri="{BB962C8B-B14F-4D97-AF65-F5344CB8AC3E}">
        <p14:creationId xmlns:p14="http://schemas.microsoft.com/office/powerpoint/2010/main" val="381751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Сценарий обработки данных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Узлы сценария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можно последовательно соединять портами схожего типа от выходных портов ко входным портам, начиная с импорта данных, заканчивая экспортом данных.</a:t>
            </a:r>
          </a:p>
          <a:p>
            <a:pPr marL="0" indent="0">
              <a:buNone/>
            </a:pPr>
            <a:r>
              <a:rPr lang="ru-RU" dirty="0"/>
              <a:t>Сценарий </a:t>
            </a:r>
            <a:r>
              <a:rPr lang="en-US" dirty="0" err="1"/>
              <a:t>Loginom</a:t>
            </a:r>
            <a:r>
              <a:rPr lang="ru-RU" dirty="0"/>
              <a:t> представляет собой ориентированный ациклический граф (</a:t>
            </a:r>
            <a:r>
              <a:rPr lang="en-US" dirty="0"/>
              <a:t>DAG</a:t>
            </a:r>
            <a:r>
              <a:rPr lang="ru-RU" dirty="0"/>
              <a:t>) без циклов, который реализует процесс обработки данных на основе узлов заранее реализованных компонентов.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16</a:t>
            </a:fld>
            <a:endParaRPr lang="ru-RU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FC1C6A4F-4B44-1AE1-2992-0B2A6CE52F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224538"/>
            <a:ext cx="5689600" cy="3058211"/>
          </a:xfrm>
        </p:spPr>
      </p:pic>
    </p:spTree>
    <p:extLst>
      <p:ext uri="{BB962C8B-B14F-4D97-AF65-F5344CB8AC3E}">
        <p14:creationId xmlns:p14="http://schemas.microsoft.com/office/powerpoint/2010/main" val="2463819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№2. Демо сценарий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4" y="1268760"/>
            <a:ext cx="6039598" cy="49671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1. Откройте пакет </a:t>
            </a:r>
            <a:r>
              <a:rPr lang="en-US" b="1" dirty="0" err="1"/>
              <a:t>demo_loginom.lgd</a:t>
            </a:r>
            <a:endParaRPr lang="en-US" b="1" dirty="0"/>
          </a:p>
          <a:p>
            <a:pPr marL="0" indent="0">
              <a:buNone/>
            </a:pPr>
            <a:r>
              <a:rPr lang="ru-RU" dirty="0"/>
              <a:t>2. Откройте модуль </a:t>
            </a:r>
            <a:r>
              <a:rPr lang="en-US" b="1" dirty="0"/>
              <a:t>demo_1_1_</a:t>
            </a:r>
            <a:r>
              <a:rPr lang="ru-RU" b="1" dirty="0" err="1"/>
              <a:t>тестовый_сценарий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3. Запустите все узлы кнопкой «</a:t>
            </a:r>
            <a:r>
              <a:rPr lang="ru-RU" b="1" dirty="0"/>
              <a:t>выполнить все</a:t>
            </a:r>
            <a:r>
              <a:rPr lang="ru-RU" dirty="0"/>
              <a:t>», убедитесь в том, что сценарий выполняется без ошибок</a:t>
            </a:r>
          </a:p>
          <a:p>
            <a:pPr marL="0" indent="0">
              <a:buNone/>
            </a:pPr>
            <a:r>
              <a:rPr lang="ru-RU" dirty="0"/>
              <a:t>4. Исследуйте выходные и входные порты узлов на основе </a:t>
            </a:r>
            <a:r>
              <a:rPr lang="ru-RU" b="1" dirty="0"/>
              <a:t>настройки входных портов</a:t>
            </a:r>
            <a:r>
              <a:rPr lang="ru-RU" dirty="0"/>
              <a:t> и </a:t>
            </a:r>
            <a:r>
              <a:rPr lang="ru-RU" b="1" dirty="0"/>
              <a:t>предварительного просмотра </a:t>
            </a:r>
            <a:r>
              <a:rPr lang="ru-RU" dirty="0"/>
              <a:t>порта данных</a:t>
            </a:r>
          </a:p>
          <a:p>
            <a:pPr marL="0" indent="0">
              <a:buNone/>
            </a:pPr>
            <a:r>
              <a:rPr lang="ru-RU" dirty="0"/>
              <a:t>5. Нажмите на «глаз» под узлом </a:t>
            </a:r>
            <a:r>
              <a:rPr lang="ru-RU" b="1" dirty="0"/>
              <a:t>среднемесячные показатели</a:t>
            </a:r>
            <a:r>
              <a:rPr lang="ru-RU" dirty="0"/>
              <a:t>, просмотрите визуализацию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17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F0217CD-112F-1888-06F2-B5A8D356E5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21864" y="1308542"/>
            <a:ext cx="3234400" cy="1386171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5298B12-C66B-6874-DB95-10B45E0CE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863890"/>
            <a:ext cx="5334000" cy="70457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6901FFA-9044-B973-17E8-8A956A606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776" y="3640152"/>
            <a:ext cx="4818576" cy="257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9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№2. Демо сценарий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4" y="1268760"/>
            <a:ext cx="6111605" cy="4967118"/>
          </a:xfrm>
        </p:spPr>
        <p:txBody>
          <a:bodyPr>
            <a:normAutofit fontScale="92500"/>
          </a:bodyPr>
          <a:lstStyle/>
          <a:p>
            <a:r>
              <a:rPr lang="ru-RU" dirty="0"/>
              <a:t>Сколько полей имеет таблица данных на выходном порте «Импорт добычи газа»?</a:t>
            </a:r>
          </a:p>
          <a:p>
            <a:r>
              <a:rPr lang="ru-RU" dirty="0"/>
              <a:t>Есть ли пропуски в записях импортируемой таблицы данных?</a:t>
            </a:r>
          </a:p>
          <a:p>
            <a:r>
              <a:rPr lang="ru-RU" dirty="0"/>
              <a:t>Сколько полных записей на верхнем порте узла «Полные записи»?</a:t>
            </a:r>
          </a:p>
          <a:p>
            <a:r>
              <a:rPr lang="ru-RU" dirty="0"/>
              <a:t>Какое поле появилось после выполнения узла «Начало месяца»?</a:t>
            </a:r>
          </a:p>
          <a:p>
            <a:r>
              <a:rPr lang="ru-RU" dirty="0"/>
              <a:t>Какие поля добавляются в калькуляторе «Преобразование полей»?</a:t>
            </a:r>
          </a:p>
          <a:p>
            <a:r>
              <a:rPr lang="ru-RU" dirty="0"/>
              <a:t>Сколько записей остается после агрегации на выходе из узла «Среднемесячные показатели»?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18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F0217CD-112F-1888-06F2-B5A8D356E5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51792" y="1293148"/>
            <a:ext cx="3234400" cy="1386171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5298B12-C66B-6874-DB95-10B45E0CE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42733"/>
            <a:ext cx="5334000" cy="70457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6901FFA-9044-B973-17E8-8A956A606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704" y="3663053"/>
            <a:ext cx="4818576" cy="257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50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CEEC0CD-EA47-3DC1-7903-66DC3B06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 и экспорт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5323D04-C1CE-9E5D-5A3F-616A2D6E0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Импорт и экспорт данных .</a:t>
            </a:r>
            <a:r>
              <a:rPr lang="en-US" dirty="0" err="1"/>
              <a:t>lgd</a:t>
            </a:r>
            <a:r>
              <a:rPr lang="en-US" dirty="0"/>
              <a:t> </a:t>
            </a:r>
            <a:r>
              <a:rPr lang="ru-RU" dirty="0"/>
              <a:t>файлов</a:t>
            </a:r>
          </a:p>
          <a:p>
            <a:r>
              <a:rPr lang="ru-RU" dirty="0"/>
              <a:t>Импорт и экспорт данных .</a:t>
            </a:r>
            <a:r>
              <a:rPr lang="en-US" dirty="0"/>
              <a:t>txt, .csv, .</a:t>
            </a:r>
            <a:r>
              <a:rPr lang="en-US" dirty="0" err="1"/>
              <a:t>tsv</a:t>
            </a:r>
            <a:r>
              <a:rPr lang="ru-RU" dirty="0"/>
              <a:t> файлов </a:t>
            </a:r>
            <a:endParaRPr lang="en-US" dirty="0"/>
          </a:p>
          <a:p>
            <a:r>
              <a:rPr lang="ru-RU" dirty="0"/>
              <a:t>Импорт из баз данных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B64F03-E187-51DA-A3C8-B9715A007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991B-37BF-405A-8C58-EBA11E5B2DFE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25062E-DEA8-28EB-FCFB-28692E04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68E74-9AEA-8673-E2BE-9174DEA8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605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CEEC0CD-EA47-3DC1-7903-66DC3B06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Среда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для работы с данными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5323D04-C1CE-9E5D-5A3F-616A2D6E0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Пакеты, сценарий, компоненты, узлы</a:t>
            </a:r>
          </a:p>
          <a:p>
            <a:r>
              <a:rPr lang="ru-RU" dirty="0"/>
              <a:t>Данные, переменные, входные и выходные порты</a:t>
            </a:r>
          </a:p>
          <a:p>
            <a:r>
              <a:rPr lang="ru-RU" dirty="0"/>
              <a:t>Настройка узлов, действия с узлами</a:t>
            </a:r>
          </a:p>
          <a:p>
            <a:r>
              <a:rPr lang="ru-RU" dirty="0"/>
              <a:t>Построение сценария на основе ориентированного графа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B64F03-E187-51DA-A3C8-B9715A007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991B-37BF-405A-8C58-EBA11E5B2DFE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25062E-DEA8-28EB-FCFB-28692E04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68E74-9AEA-8673-E2BE-9174DEA8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4903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Импорт данных в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осуществляется посредством использования узлов компонентов из вкладки «Импорт».</a:t>
            </a:r>
          </a:p>
          <a:p>
            <a:r>
              <a:rPr lang="ru-RU" dirty="0"/>
              <a:t>Можно осуществлять доступ к структурированным данным из различных источников, настраивая соединение или указывая тип разметки импортируемого файла.</a:t>
            </a:r>
          </a:p>
          <a:p>
            <a:r>
              <a:rPr lang="ru-RU" dirty="0"/>
              <a:t>Можно получать доступ к данным из файлов и из внешних баз данных.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2B22DC0B-1430-965E-8FE1-B7BFDF638F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36860" y="2256651"/>
            <a:ext cx="3734473" cy="2672513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2DBB5C-02F3-2D43-29B1-E5A6E2E94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708920"/>
            <a:ext cx="1691004" cy="18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69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Экспорт данных из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Экспорт данных из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осуществляется посредством использования узлов компонентов из вкладки «Экспорт».</a:t>
            </a:r>
          </a:p>
          <a:p>
            <a:r>
              <a:rPr lang="ru-RU" dirty="0"/>
              <a:t>Имеется возможность создать файл выбранного типа и структуры из созданного в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набора данных</a:t>
            </a:r>
          </a:p>
          <a:p>
            <a:r>
              <a:rPr lang="ru-RU" dirty="0"/>
              <a:t>Также можно создать таблицы в имеющихся базах данных на основе соединения с ними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2B22DC0B-1430-965E-8FE1-B7BFDF638F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3087" y="2172921"/>
            <a:ext cx="3429164" cy="295232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21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EC277E-AE85-5267-86B7-7E4BBA86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708919"/>
            <a:ext cx="1746755" cy="18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49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 из </a:t>
            </a:r>
            <a:r>
              <a:rPr lang="en-US" dirty="0"/>
              <a:t>.</a:t>
            </a:r>
            <a:r>
              <a:rPr lang="en-US" dirty="0" err="1"/>
              <a:t>lgd</a:t>
            </a:r>
            <a:r>
              <a:rPr lang="en-US" dirty="0"/>
              <a:t> </a:t>
            </a:r>
            <a:r>
              <a:rPr lang="ru-RU" dirty="0"/>
              <a:t>файлов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Файлы </a:t>
            </a:r>
            <a:r>
              <a:rPr lang="en-US" dirty="0"/>
              <a:t>.</a:t>
            </a:r>
            <a:r>
              <a:rPr lang="en-US" dirty="0" err="1"/>
              <a:t>lgd</a:t>
            </a:r>
            <a:r>
              <a:rPr lang="en-US" dirty="0"/>
              <a:t> </a:t>
            </a:r>
            <a:r>
              <a:rPr lang="ru-RU" dirty="0"/>
              <a:t>формата – проприетарный формат хранения данных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ускоряющий запись и чтение данных на диск с использованием платформы </a:t>
            </a:r>
            <a:r>
              <a:rPr lang="en-US" dirty="0" err="1"/>
              <a:t>Loginom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ru-RU" dirty="0"/>
              <a:t>Данные полей в файлах </a:t>
            </a:r>
            <a:r>
              <a:rPr lang="en-US" dirty="0" err="1"/>
              <a:t>lgd</a:t>
            </a:r>
            <a:r>
              <a:rPr lang="en-US" dirty="0"/>
              <a:t> </a:t>
            </a:r>
            <a:r>
              <a:rPr lang="ru-RU" dirty="0"/>
              <a:t>формата автоматически определяют имена, метки, типы данных при импорте, а также вид этих данных в столбце.</a:t>
            </a:r>
          </a:p>
          <a:p>
            <a:pPr marL="0" indent="0">
              <a:buNone/>
            </a:pPr>
            <a:r>
              <a:rPr lang="ru-RU" dirty="0"/>
              <a:t>Файлы с данными архивируются и занимают меньше места на диске по сравнению с текстовыми файлами данных.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22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09E203F-8210-4447-D50C-05505084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2624137"/>
            <a:ext cx="13144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49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 из текстовых файлов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 помощью компонента импорта «Текстовый файл» можно импортировать в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данные из файлов в формате с условной разметкой, к ним относятся:</a:t>
            </a:r>
          </a:p>
          <a:p>
            <a:r>
              <a:rPr lang="ru-RU" dirty="0"/>
              <a:t>«.</a:t>
            </a:r>
            <a:r>
              <a:rPr lang="en-US" dirty="0"/>
              <a:t>txt</a:t>
            </a:r>
            <a:r>
              <a:rPr lang="ru-RU" dirty="0"/>
              <a:t>» - текстовый файл,</a:t>
            </a:r>
          </a:p>
          <a:p>
            <a:r>
              <a:rPr lang="ru-RU" dirty="0"/>
              <a:t>«</a:t>
            </a:r>
            <a:r>
              <a:rPr lang="en-US" dirty="0"/>
              <a:t>.csv</a:t>
            </a:r>
            <a:r>
              <a:rPr lang="ru-RU" dirty="0"/>
              <a:t>»</a:t>
            </a:r>
            <a:r>
              <a:rPr lang="en-US" dirty="0"/>
              <a:t> - </a:t>
            </a:r>
            <a:r>
              <a:rPr lang="ru-RU" dirty="0"/>
              <a:t>колонки, разделенные запятой, </a:t>
            </a:r>
          </a:p>
          <a:p>
            <a:r>
              <a:rPr lang="ru-RU" dirty="0"/>
              <a:t>«.</a:t>
            </a:r>
            <a:r>
              <a:rPr lang="en-US" dirty="0" err="1"/>
              <a:t>tsv</a:t>
            </a:r>
            <a:r>
              <a:rPr lang="ru-RU" dirty="0"/>
              <a:t>» - колонки, разделенные табуляцией, </a:t>
            </a:r>
          </a:p>
          <a:p>
            <a:r>
              <a:rPr lang="ru-RU" dirty="0"/>
              <a:t>и т.д..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3B93596D-87A1-6B14-CF67-C5ABFDBE32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7298"/>
          <a:stretch/>
        </p:blipFill>
        <p:spPr>
          <a:xfrm>
            <a:off x="6528048" y="1245216"/>
            <a:ext cx="1895475" cy="2216303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23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58FC17B-DE29-3DE0-F9DE-B697386B9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25" t="27460" r="31691" b="52099"/>
          <a:stretch/>
        </p:blipFill>
        <p:spPr>
          <a:xfrm>
            <a:off x="8832304" y="1245216"/>
            <a:ext cx="2618468" cy="221630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9692AED-77B7-E6F8-AFD3-FEFDF0770E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658"/>
          <a:stretch/>
        </p:blipFill>
        <p:spPr>
          <a:xfrm>
            <a:off x="6168009" y="3842632"/>
            <a:ext cx="5367825" cy="177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77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 из текстовых файлов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C82B1E08-0C81-8575-5BBA-72898A5CA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9936" y="1124744"/>
            <a:ext cx="6480993" cy="2738117"/>
          </a:xfr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8544FB86-4421-E892-F38D-45DB2A9DF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4434" y="1340767"/>
            <a:ext cx="4887470" cy="4873625"/>
          </a:xfrm>
        </p:spPr>
        <p:txBody>
          <a:bodyPr>
            <a:normAutofit/>
          </a:bodyPr>
          <a:lstStyle/>
          <a:p>
            <a:r>
              <a:rPr lang="ru-RU" sz="2000" dirty="0"/>
              <a:t>Настройка импорта данных из текстового файла заключается в выполнении двух последовательных действий: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Настройка импорта из файла</a:t>
            </a:r>
            <a:r>
              <a:rPr lang="ru-RU" sz="2000" dirty="0"/>
              <a:t>, в которую входит определение пути к файлу, указание кодовой страницы данных, факт наличия заголовка в первой строке и количество строк для пропуска.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Настройка формата импорта</a:t>
            </a:r>
            <a:r>
              <a:rPr lang="ru-RU" sz="2000" dirty="0"/>
              <a:t>, в котором определяются ключевые значения для разделителей столбцов, числовых значений, даты и времени и т.д.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24</a:t>
            </a:fld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630F097-9298-C3E1-1B61-69280634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78" y="4038548"/>
            <a:ext cx="6337916" cy="198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18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 из текстовых файлов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544FB86-4421-E892-F38D-45DB2A9DF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4434" y="1340767"/>
            <a:ext cx="5751566" cy="4873625"/>
          </a:xfrm>
        </p:spPr>
        <p:txBody>
          <a:bodyPr>
            <a:normAutofit lnSpcReduction="10000"/>
          </a:bodyPr>
          <a:lstStyle/>
          <a:p>
            <a:r>
              <a:rPr lang="ru-RU" sz="2000" dirty="0"/>
              <a:t>В настройке форматов импорта необходимо для полей определить имена и метки полей данных, а также типы и вид данных в столбцах.</a:t>
            </a:r>
          </a:p>
          <a:p>
            <a:r>
              <a:rPr lang="ru-RU" sz="2000" b="1" dirty="0"/>
              <a:t>Имя поля </a:t>
            </a:r>
            <a:r>
              <a:rPr lang="ru-RU" sz="2000" dirty="0"/>
              <a:t>– используемое в </a:t>
            </a:r>
            <a:r>
              <a:rPr lang="en-US" sz="2000" dirty="0" err="1"/>
              <a:t>Loginom</a:t>
            </a:r>
            <a:r>
              <a:rPr lang="en-US" sz="2000" dirty="0"/>
              <a:t> </a:t>
            </a:r>
            <a:r>
              <a:rPr lang="ru-RU" sz="2000" dirty="0"/>
              <a:t>имя переменной столбца, название которого должно соответствовать правилам именования переменной в </a:t>
            </a:r>
            <a:r>
              <a:rPr lang="en-US" sz="2000" dirty="0"/>
              <a:t>C++</a:t>
            </a:r>
            <a:r>
              <a:rPr lang="ru-RU" sz="2000" dirty="0"/>
              <a:t>.</a:t>
            </a:r>
          </a:p>
          <a:p>
            <a:r>
              <a:rPr lang="ru-RU" sz="2000" b="1" dirty="0"/>
              <a:t>Метка поля </a:t>
            </a:r>
            <a:r>
              <a:rPr lang="ru-RU" sz="2000" dirty="0"/>
              <a:t>– название столбца, используемое для отображения при работе с визуализаторами данных.</a:t>
            </a:r>
          </a:p>
          <a:p>
            <a:r>
              <a:rPr lang="ru-RU" sz="2000" dirty="0"/>
              <a:t>При корректной настройке форматов импорта чистые данные импортируются без ошибок.</a:t>
            </a:r>
          </a:p>
          <a:p>
            <a:r>
              <a:rPr lang="ru-RU" sz="2000" dirty="0"/>
              <a:t>В случае наличия пропусков в данных столбец подсветится желтым. В случае полного несоответствия столбца формату – подсветится красным.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25</a:t>
            </a:fld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8F4DD26B-8AB7-F7EB-F66F-0ED379A53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2064" y="2385219"/>
            <a:ext cx="4740388" cy="2087562"/>
          </a:xfrm>
        </p:spPr>
      </p:pic>
    </p:spTree>
    <p:extLst>
      <p:ext uri="{BB962C8B-B14F-4D97-AF65-F5344CB8AC3E}">
        <p14:creationId xmlns:p14="http://schemas.microsoft.com/office/powerpoint/2010/main" val="60112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№3. Импорт из текстовых файлов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544FB86-4421-E892-F38D-45DB2A9DF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4434" y="1340767"/>
            <a:ext cx="5463534" cy="487362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1. </a:t>
            </a:r>
            <a:r>
              <a:rPr lang="ru-RU" sz="2000" dirty="0"/>
              <a:t>Откройте пакет с расширением «</a:t>
            </a:r>
            <a:r>
              <a:rPr lang="en-US" sz="2000" dirty="0"/>
              <a:t>.</a:t>
            </a:r>
            <a:r>
              <a:rPr lang="en-US" sz="2000" dirty="0" err="1"/>
              <a:t>lgp</a:t>
            </a:r>
            <a:r>
              <a:rPr lang="ru-RU" sz="2000" dirty="0"/>
              <a:t>», созданный вами ранее;</a:t>
            </a:r>
            <a:endParaRPr lang="en-US" sz="2000" dirty="0"/>
          </a:p>
          <a:p>
            <a:r>
              <a:rPr lang="en-US" sz="2000" dirty="0"/>
              <a:t>2. </a:t>
            </a:r>
            <a:r>
              <a:rPr lang="ru-RU" sz="2000" dirty="0"/>
              <a:t>Создайте новый модуль и измените его название на «Импорт из текстового файла»</a:t>
            </a:r>
          </a:p>
          <a:p>
            <a:r>
              <a:rPr lang="en-US" sz="2000" dirty="0"/>
              <a:t>3. </a:t>
            </a:r>
            <a:r>
              <a:rPr lang="ru-RU" sz="2000" dirty="0"/>
              <a:t>Зайдите в сценарий и перенесите из панели компонентов на полотно сценария компонент «текстовый файл»</a:t>
            </a:r>
          </a:p>
          <a:p>
            <a:r>
              <a:rPr lang="en-US" sz="2000" dirty="0"/>
              <a:t>4. </a:t>
            </a:r>
            <a:r>
              <a:rPr lang="ru-RU" sz="2000" dirty="0"/>
              <a:t>Настройте импорт данных из файла «</a:t>
            </a:r>
            <a:r>
              <a:rPr lang="en-US" sz="2000" dirty="0"/>
              <a:t>data\\GAZ\\GAZ_n.csv</a:t>
            </a:r>
            <a:r>
              <a:rPr lang="ru-RU" sz="2000" dirty="0"/>
              <a:t>»</a:t>
            </a:r>
            <a:r>
              <a:rPr lang="en-US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Кодировка </a:t>
            </a:r>
            <a:r>
              <a:rPr lang="en-US" sz="2000" b="1" dirty="0"/>
              <a:t>UTF-8</a:t>
            </a:r>
            <a:r>
              <a:rPr lang="en-US" sz="20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Разделитель </a:t>
            </a:r>
            <a:r>
              <a:rPr lang="ru-RU" sz="2000" b="1" dirty="0"/>
              <a:t>табуляция</a:t>
            </a:r>
            <a:r>
              <a:rPr lang="ru-RU" sz="20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Пусто – </a:t>
            </a:r>
            <a:r>
              <a:rPr lang="en-US" sz="2000" b="1" dirty="0"/>
              <a:t>null.</a:t>
            </a:r>
          </a:p>
          <a:p>
            <a:r>
              <a:rPr lang="en-US" sz="2000" b="1" dirty="0"/>
              <a:t>5. </a:t>
            </a:r>
            <a:r>
              <a:rPr lang="ru-RU" sz="2000" b="1" dirty="0"/>
              <a:t>Убедитесь в корректности импорта данных воспользовавшись предпросмотром выходного порта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26</a:t>
            </a:fld>
            <a:endParaRPr lang="ru-RU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FED22850-2693-AC95-4111-7584D132B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429" t="25571" r="21026" b="57699"/>
          <a:stretch/>
        </p:blipFill>
        <p:spPr>
          <a:xfrm>
            <a:off x="7168963" y="4821851"/>
            <a:ext cx="3003590" cy="1224136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25AB784-1DF5-F1D5-EAA6-3CC92222F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19" t="33200" r="21059" b="44374"/>
          <a:stretch/>
        </p:blipFill>
        <p:spPr>
          <a:xfrm>
            <a:off x="5732016" y="1128572"/>
            <a:ext cx="1404156" cy="113223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5509AB-812A-3E79-3A7C-560CB8348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116" y="1152904"/>
            <a:ext cx="4905747" cy="120174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5A6D7BF-BBF8-1278-F0FB-4C6B2438A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261" y="2825842"/>
            <a:ext cx="5950726" cy="187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88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№3. Импорт из текстовых файлов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544FB86-4421-E892-F38D-45DB2A9DF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4434" y="1340767"/>
            <a:ext cx="5463534" cy="4873625"/>
          </a:xfrm>
        </p:spPr>
        <p:txBody>
          <a:bodyPr>
            <a:normAutofit/>
          </a:bodyPr>
          <a:lstStyle/>
          <a:p>
            <a:r>
              <a:rPr lang="ru-RU" sz="2000" dirty="0"/>
              <a:t>Сколько полей (столбцов) получилось в выходной таблице в результате выполнения узла?</a:t>
            </a:r>
          </a:p>
          <a:p>
            <a:r>
              <a:rPr lang="ru-RU" sz="2000" dirty="0"/>
              <a:t>Какие типы данных имеет каждое поле?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Перейдите в настройку форматов импорта, найдите поле </a:t>
            </a:r>
            <a:r>
              <a:rPr lang="en-US" sz="2000" b="1" dirty="0"/>
              <a:t>ID</a:t>
            </a:r>
            <a:r>
              <a:rPr lang="en-US" sz="2000" dirty="0"/>
              <a:t> </a:t>
            </a:r>
            <a:r>
              <a:rPr lang="ru-RU" sz="2000" dirty="0"/>
              <a:t>и измените его тип данных на строковый. Сохраните изменения . Выполните узел. </a:t>
            </a:r>
            <a:br>
              <a:rPr lang="en-US" sz="2000" dirty="0"/>
            </a:br>
            <a:r>
              <a:rPr lang="ru-RU" sz="2000" dirty="0"/>
              <a:t>Как изменился вид данных в поле</a:t>
            </a:r>
            <a:r>
              <a:rPr lang="en-US" sz="2000" dirty="0"/>
              <a:t> ID</a:t>
            </a:r>
            <a:r>
              <a:rPr lang="ru-RU" sz="2000" dirty="0"/>
              <a:t>?</a:t>
            </a:r>
            <a:endParaRPr lang="en-US" sz="2000" dirty="0"/>
          </a:p>
          <a:p>
            <a:r>
              <a:rPr lang="ru-RU" sz="2000" dirty="0"/>
              <a:t>Сколько строк данных получилось в результате импорта данных из внешнего файла </a:t>
            </a:r>
            <a:r>
              <a:rPr lang="en-US" sz="2000" b="1" dirty="0"/>
              <a:t>GAZ_n.csv</a:t>
            </a:r>
            <a:r>
              <a:rPr lang="en-US" sz="2000" dirty="0"/>
              <a:t>?</a:t>
            </a:r>
          </a:p>
          <a:p>
            <a:r>
              <a:rPr lang="ru-RU" sz="2000" dirty="0"/>
              <a:t>Каким образом мы настроили чтение данных из файла </a:t>
            </a:r>
            <a:r>
              <a:rPr lang="en-US" sz="2000" dirty="0"/>
              <a:t>.csv </a:t>
            </a:r>
            <a:r>
              <a:rPr lang="ru-RU" sz="2000" dirty="0"/>
              <a:t>с разделением табуляцией?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27</a:t>
            </a:fld>
            <a:endParaRPr lang="ru-RU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FED22850-2693-AC95-4111-7584D132B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429" t="25571" r="21026" b="57699"/>
          <a:stretch/>
        </p:blipFill>
        <p:spPr>
          <a:xfrm>
            <a:off x="7168963" y="4821851"/>
            <a:ext cx="3003590" cy="1224136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25AB784-1DF5-F1D5-EAA6-3CC92222F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19" t="33200" r="21059" b="44374"/>
          <a:stretch/>
        </p:blipFill>
        <p:spPr>
          <a:xfrm>
            <a:off x="5732016" y="1128572"/>
            <a:ext cx="1404156" cy="113223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5509AB-812A-3E79-3A7C-560CB8348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116" y="1152904"/>
            <a:ext cx="4905747" cy="120174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5A6D7BF-BBF8-1278-F0FB-4C6B2438A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261" y="2825842"/>
            <a:ext cx="5950726" cy="187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20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 из баз данных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поддерживает импорт и экспорт данных из внешних РСУБД. </a:t>
            </a:r>
          </a:p>
          <a:p>
            <a:pPr marL="0" indent="0">
              <a:buNone/>
            </a:pPr>
            <a:r>
              <a:rPr lang="ru-RU" dirty="0"/>
              <a:t>Подключение к базе данных настраивается посредством вкладки «</a:t>
            </a:r>
            <a:r>
              <a:rPr lang="ru-RU" b="1" dirty="0"/>
              <a:t>Подключения</a:t>
            </a:r>
            <a:r>
              <a:rPr lang="ru-RU" dirty="0"/>
              <a:t>» внутри модуля пакета </a:t>
            </a:r>
            <a:r>
              <a:rPr lang="en-US" dirty="0" err="1"/>
              <a:t>Loginom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Настроив подключение, имеется возможность импортировать данные из и экспортировать данные в базу данных по подключению, выведенному на сценарий из раздела «Подключения», ниже раздела «Компоненты».</a:t>
            </a:r>
          </a:p>
          <a:p>
            <a:pPr marL="0" indent="0">
              <a:buNone/>
            </a:pPr>
            <a:r>
              <a:rPr lang="ru-RU" dirty="0"/>
              <a:t>Подробнее в материалах «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консолидация»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28</a:t>
            </a:fld>
            <a:endParaRPr lang="ru-RU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3A0AE99A-2235-F60D-099F-3C4C33BF90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8009" y="1268760"/>
            <a:ext cx="1539128" cy="792088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2A0C903-5F1D-71B8-E073-F04930442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698" y="1268760"/>
            <a:ext cx="4295800" cy="93244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E667238-4B3C-575F-0E2B-F46ED59AD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272" y="2375413"/>
            <a:ext cx="3024336" cy="189374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2371F76-0CD2-BDF6-AAD3-F1E6AC713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580" y="4324107"/>
            <a:ext cx="3509720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60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№4. Импорт данных из РСУБД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en-US" dirty="0"/>
              <a:t>demo_2_3_</a:t>
            </a:r>
            <a:r>
              <a:rPr lang="ru-RU" dirty="0" err="1"/>
              <a:t>импорт_бд</a:t>
            </a:r>
            <a:endParaRPr lang="ru-RU" dirty="0"/>
          </a:p>
          <a:p>
            <a:r>
              <a:rPr lang="ru-RU" dirty="0"/>
              <a:t>Создайте новый модуль для данного задания перейдите в него</a:t>
            </a:r>
          </a:p>
          <a:p>
            <a:r>
              <a:rPr lang="ru-RU" dirty="0"/>
              <a:t>Внутри модуля перейдите во вкладу «Подключения»</a:t>
            </a:r>
          </a:p>
          <a:p>
            <a:r>
              <a:rPr lang="ru-RU" dirty="0"/>
              <a:t>Из папки «Базы данных» перенесите на полотно справа или </a:t>
            </a:r>
            <a:br>
              <a:rPr lang="ru-RU" dirty="0"/>
            </a:br>
            <a:r>
              <a:rPr lang="ru-RU" dirty="0"/>
              <a:t>ПКМ-</a:t>
            </a:r>
            <a:r>
              <a:rPr lang="en-US" dirty="0"/>
              <a:t>&gt;</a:t>
            </a:r>
            <a:r>
              <a:rPr lang="ru-RU" dirty="0"/>
              <a:t>Добавить подключение компонент </a:t>
            </a:r>
            <a:r>
              <a:rPr lang="en-US" dirty="0"/>
              <a:t>SQLite</a:t>
            </a:r>
          </a:p>
          <a:p>
            <a:r>
              <a:rPr lang="ru-RU" dirty="0"/>
              <a:t>Два раза нажмите на новое созданное подключение для его настройки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29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B5A3E45-7F0B-0672-9EEE-B85A14FB1D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7040" y="1245216"/>
            <a:ext cx="5689600" cy="881888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5CC69AC-9E59-0A60-6FB2-A89F65E2E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40" y="2247576"/>
            <a:ext cx="1962150" cy="36385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B8EBDCD-04A1-237C-78DF-C6350D1A9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758" y="3097609"/>
            <a:ext cx="24288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7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Low-code </a:t>
            </a:r>
            <a:r>
              <a:rPr lang="ru-RU" dirty="0"/>
              <a:t>платформа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2" y="1268760"/>
            <a:ext cx="5679558" cy="496711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 err="1"/>
              <a:t>Loginom</a:t>
            </a:r>
            <a:r>
              <a:rPr lang="ru-RU" dirty="0"/>
              <a:t> — интегрированная </a:t>
            </a:r>
            <a:r>
              <a:rPr lang="ru-RU" dirty="0" err="1"/>
              <a:t>Low-code</a:t>
            </a:r>
            <a:r>
              <a:rPr lang="ru-RU" dirty="0"/>
              <a:t> платформа для реализации всех аналитических процессов: от консолидации и подготовки данных до моделирования, развертывания и визуализации</a:t>
            </a:r>
          </a:p>
          <a:p>
            <a:r>
              <a:rPr lang="ru-RU" dirty="0"/>
              <a:t>Визуальная настройка логики обработки и повторное использование компонентов</a:t>
            </a:r>
          </a:p>
          <a:p>
            <a:r>
              <a:rPr lang="ru-RU" dirty="0"/>
              <a:t>Продвинутая аналитика: от простейших формул до машинного обучения</a:t>
            </a:r>
          </a:p>
          <a:p>
            <a:r>
              <a:rPr lang="ru-RU" dirty="0"/>
              <a:t>Интеграция данных: файлы, базы данных, учетные системы, включая Excel и 1С:Предприятие</a:t>
            </a:r>
          </a:p>
          <a:p>
            <a:r>
              <a:rPr lang="ru-RU" dirty="0"/>
              <a:t>Доступ к </a:t>
            </a:r>
            <a:r>
              <a:rPr lang="ru-RU" dirty="0" err="1"/>
              <a:t>ClickHouse</a:t>
            </a:r>
            <a:endParaRPr lang="ru-RU" dirty="0"/>
          </a:p>
          <a:p>
            <a:r>
              <a:rPr lang="ru-RU" dirty="0"/>
              <a:t>Экспорт в </a:t>
            </a:r>
            <a:r>
              <a:rPr lang="ru-RU" dirty="0" err="1"/>
              <a:t>Tableau</a:t>
            </a:r>
            <a:endParaRPr lang="ru-RU" dirty="0"/>
          </a:p>
          <a:p>
            <a:r>
              <a:rPr lang="ru-RU" dirty="0"/>
              <a:t>Подключение и вызов REST-сервисов</a:t>
            </a:r>
          </a:p>
          <a:p>
            <a:r>
              <a:rPr lang="ru-RU" dirty="0"/>
              <a:t>Высокая производительность: </a:t>
            </a:r>
            <a:r>
              <a:rPr lang="ru-RU" dirty="0" err="1"/>
              <a:t>in-memory</a:t>
            </a:r>
            <a:r>
              <a:rPr lang="ru-RU" dirty="0"/>
              <a:t>, параллельная обработка, быстрые алгоритмы</a:t>
            </a:r>
          </a:p>
        </p:txBody>
      </p:sp>
      <p:pic>
        <p:nvPicPr>
          <p:cNvPr id="21" name="Объект 20">
            <a:extLst>
              <a:ext uri="{FF2B5EF4-FFF2-40B4-BE49-F238E27FC236}">
                <a16:creationId xmlns:a16="http://schemas.microsoft.com/office/drawing/2014/main" id="{62EDE182-D41C-47F6-C121-03CB3F8C66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030960"/>
            <a:ext cx="5689600" cy="344536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70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№4. Импорт данных из РСУБД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В настройках укажите в поле «строка подключения» путь к экземпляру базы данных</a:t>
            </a:r>
            <a:r>
              <a:rPr lang="en-US" dirty="0"/>
              <a:t> Data/SQLite/</a:t>
            </a:r>
            <a:r>
              <a:rPr lang="en-US" dirty="0" err="1"/>
              <a:t>Chinook.db</a:t>
            </a:r>
            <a:endParaRPr lang="en-US" dirty="0"/>
          </a:p>
          <a:p>
            <a:r>
              <a:rPr lang="ru-RU" dirty="0"/>
              <a:t>Нажмите на кнопку «Тестировать» для проверки корректности соединения с </a:t>
            </a:r>
            <a:r>
              <a:rPr lang="en-US" dirty="0"/>
              <a:t>SQLite</a:t>
            </a:r>
            <a:endParaRPr lang="ru-RU" dirty="0"/>
          </a:p>
          <a:p>
            <a:r>
              <a:rPr lang="ru-RU" dirty="0"/>
              <a:t>Нажмите на кнопку «Подключить»</a:t>
            </a:r>
          </a:p>
          <a:p>
            <a:r>
              <a:rPr lang="ru-RU" dirty="0"/>
              <a:t>Перейдите во вкладку сценарий</a:t>
            </a:r>
          </a:p>
          <a:p>
            <a:r>
              <a:rPr lang="ru-RU" dirty="0"/>
              <a:t>Снизу раскройте «</a:t>
            </a:r>
            <a:r>
              <a:rPr lang="ru-RU" b="1" dirty="0"/>
              <a:t>Подключения</a:t>
            </a:r>
            <a:r>
              <a:rPr lang="ru-RU" dirty="0"/>
              <a:t>»</a:t>
            </a:r>
          </a:p>
          <a:p>
            <a:r>
              <a:rPr lang="ru-RU" dirty="0"/>
              <a:t>В раскрытых подключениях найдите свой пакет и данный модуль, где и будет расположено ваше новое соединение с базой данных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30</a:t>
            </a:fld>
            <a:endParaRPr lang="ru-RU"/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24617A7F-ABE0-E05A-23F8-30686F9D5F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0937" y="1268760"/>
            <a:ext cx="5689600" cy="963517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08FDDDA-806A-CA6B-1296-3D3532FAE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6232" y="2395879"/>
            <a:ext cx="978577" cy="13543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DB00323-62CE-66A0-17EC-18F74D29A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258" y="2445305"/>
            <a:ext cx="2476500" cy="13049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04494B5-8215-9C78-F942-14CAE3D7D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377" y="3963258"/>
            <a:ext cx="2579359" cy="105484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4A62BEB-3B51-2CD9-B646-CDDB64FA9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9744" y="3922026"/>
            <a:ext cx="2554985" cy="21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32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№4. Импорт данных из РСУБД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Нажмите на него правой кнопкой мыши и выберите опцию «Добавить узел подключения в сценарий»</a:t>
            </a:r>
          </a:p>
          <a:p>
            <a:r>
              <a:rPr lang="ru-RU" dirty="0"/>
              <a:t>Раскройте вкладку «</a:t>
            </a:r>
            <a:r>
              <a:rPr lang="ru-RU" b="1" dirty="0"/>
              <a:t>Компоненты</a:t>
            </a:r>
            <a:r>
              <a:rPr lang="ru-RU" dirty="0"/>
              <a:t>» и перенесите на сценарий компонент «</a:t>
            </a:r>
            <a:r>
              <a:rPr lang="ru-RU" b="1" dirty="0"/>
              <a:t>База данных</a:t>
            </a:r>
            <a:r>
              <a:rPr lang="ru-RU" dirty="0"/>
              <a:t>»</a:t>
            </a:r>
          </a:p>
          <a:p>
            <a:r>
              <a:rPr lang="ru-RU" dirty="0"/>
              <a:t>Перетащите выходной порт подключения ко входному порту базы данных схожего вида. Активируйте соединение</a:t>
            </a:r>
          </a:p>
          <a:p>
            <a:r>
              <a:rPr lang="ru-RU" dirty="0"/>
              <a:t>Настройте базу данных на импорт таблицы </a:t>
            </a:r>
            <a:r>
              <a:rPr lang="en-US" dirty="0"/>
              <a:t>Invoice. </a:t>
            </a:r>
            <a:r>
              <a:rPr lang="ru-RU" dirty="0"/>
              <a:t>Проверьте данные на выходном порте.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31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9E35D678-B0ED-4FEA-4140-0953E022E4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41913" y="1410104"/>
            <a:ext cx="2880320" cy="24712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18209B4-5DFF-6AF2-F2CC-C5BD92776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872" y="1268760"/>
            <a:ext cx="2926233" cy="26361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9C070C7-DAAC-22CF-7A84-0FF78ABBE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713" y="3988497"/>
            <a:ext cx="2690391" cy="203817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97ACE70-75EF-1FF8-3317-02335C301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6388" y="4114500"/>
            <a:ext cx="2743200" cy="178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19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№4. Импорт данных из РСУБД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Существует ли возможность быстрого просмотра информации для выходного порта узла подключения к базе данных?</a:t>
            </a:r>
          </a:p>
          <a:p>
            <a:r>
              <a:rPr lang="ru-RU" dirty="0"/>
              <a:t>Какое количество записей находится в таблице </a:t>
            </a:r>
            <a:r>
              <a:rPr lang="en-US" dirty="0"/>
              <a:t>Invoice?</a:t>
            </a:r>
          </a:p>
          <a:p>
            <a:r>
              <a:rPr lang="ru-RU" dirty="0"/>
              <a:t>Какую метку имеет поле первичного ключа для таблицы </a:t>
            </a:r>
            <a:r>
              <a:rPr lang="en-US" dirty="0"/>
              <a:t>Invoice?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32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9E35D678-B0ED-4FEA-4140-0953E022E4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41913" y="1410104"/>
            <a:ext cx="2880320" cy="24712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18209B4-5DFF-6AF2-F2CC-C5BD92776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872" y="1268760"/>
            <a:ext cx="2926233" cy="26361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9C070C7-DAAC-22CF-7A84-0FF78ABBE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713" y="3988497"/>
            <a:ext cx="2690391" cy="203817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97ACE70-75EF-1FF8-3317-02335C301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6388" y="4114500"/>
            <a:ext cx="2743200" cy="178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24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CEEC0CD-EA47-3DC1-7903-66DC3B06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Трансформация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5323D04-C1CE-9E5D-5A3F-616A2D6E0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Фильтрация, сортировка, замена, данных</a:t>
            </a:r>
          </a:p>
          <a:p>
            <a:r>
              <a:rPr lang="ru-RU" dirty="0"/>
              <a:t>Преобразования данных, вычисление, работа с датами и временем</a:t>
            </a:r>
          </a:p>
          <a:p>
            <a:r>
              <a:rPr lang="ru-RU" dirty="0"/>
              <a:t>Обогащение данных (слияние, дополнение, объединение и соединение)</a:t>
            </a:r>
          </a:p>
          <a:p>
            <a:r>
              <a:rPr lang="ru-RU" dirty="0"/>
              <a:t>Агрегация данных, расчет агрегаций по группам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B64F03-E187-51DA-A3C8-B9715A007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991B-37BF-405A-8C58-EBA11E5B2DFE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25062E-DEA8-28EB-FCFB-28692E04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68E74-9AEA-8673-E2BE-9174DEA8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325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Трансформация данных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Трансформация данных преследует цель преобразовать информацию в удобный для анализа вид</a:t>
            </a:r>
          </a:p>
          <a:p>
            <a:r>
              <a:rPr lang="ru-RU" dirty="0"/>
              <a:t>Стандартно различают методы преобразования типов, вычислений, фильтрации, сортировки, агрегации, обогащения и транспонирования данных</a:t>
            </a:r>
          </a:p>
          <a:p>
            <a:r>
              <a:rPr lang="ru-RU" dirty="0"/>
              <a:t>Реализации методов трансформации </a:t>
            </a:r>
            <a:r>
              <a:rPr lang="ru-RU" dirty="0" err="1"/>
              <a:t>присутсвуют</a:t>
            </a:r>
            <a:r>
              <a:rPr lang="ru-RU" dirty="0"/>
              <a:t> в качестве стандартных обработчиков </a:t>
            </a:r>
            <a:r>
              <a:rPr lang="en-US" dirty="0" err="1"/>
              <a:t>Loginom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E34FC2CA-D78A-FA45-E2EC-91FCFB1719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1451249"/>
            <a:ext cx="5689600" cy="4604790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413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«Фильтр строк»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Позволяет разделять выборку данных на две части, удовлетворяющие условию</a:t>
            </a:r>
            <a:r>
              <a:rPr lang="en-US" dirty="0"/>
              <a:t> (</a:t>
            </a:r>
            <a:r>
              <a:rPr lang="ru-RU" dirty="0"/>
              <a:t>верхний порт</a:t>
            </a:r>
            <a:r>
              <a:rPr lang="en-US" dirty="0"/>
              <a:t>)</a:t>
            </a:r>
            <a:r>
              <a:rPr lang="ru-RU" dirty="0"/>
              <a:t> и не удовлетворяющие условию (нижний порт)</a:t>
            </a:r>
          </a:p>
          <a:p>
            <a:r>
              <a:rPr lang="ru-RU" dirty="0"/>
              <a:t>Условие задается алгеброй логики на основе логических выражений над полями</a:t>
            </a:r>
          </a:p>
          <a:p>
            <a:r>
              <a:rPr lang="ru-RU" dirty="0"/>
              <a:t>В качестве значений для сравнения можно указывать порт управляющих переменных</a:t>
            </a:r>
          </a:p>
          <a:p>
            <a:r>
              <a:rPr lang="ru-RU" dirty="0"/>
              <a:t>Ссылка на документацию </a:t>
            </a:r>
            <a:r>
              <a:rPr lang="en-US" dirty="0">
                <a:hlinkClick r:id="rId2"/>
              </a:rPr>
              <a:t>https://help.loginom.ru/userguide/processors/transformation/row-filter/index.html</a:t>
            </a:r>
            <a:endParaRPr lang="ru-RU" dirty="0"/>
          </a:p>
          <a:p>
            <a:endParaRPr lang="ru-RU" dirty="0"/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686179B0-4E6C-B1C4-DEE2-84491C0734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9193" t="9350" r="12670"/>
          <a:stretch/>
        </p:blipFill>
        <p:spPr>
          <a:xfrm>
            <a:off x="7536160" y="1346254"/>
            <a:ext cx="1224136" cy="1396225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35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2F3895F-3215-0B6D-FF8C-C542AAF9CC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88" t="3801" r="12754" b="49779"/>
          <a:stretch/>
        </p:blipFill>
        <p:spPr>
          <a:xfrm>
            <a:off x="6765829" y="2996952"/>
            <a:ext cx="5081736" cy="280831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DF72335-89FF-D692-925D-A0A3741FB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527" y="1346254"/>
            <a:ext cx="1224137" cy="145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8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№5. Фильтрация пустых полей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en-US" dirty="0"/>
              <a:t>demo_3_1_</a:t>
            </a:r>
            <a:r>
              <a:rPr lang="ru-RU" dirty="0" err="1"/>
              <a:t>Фильтрация_данных</a:t>
            </a:r>
            <a:endParaRPr lang="ru-RU" dirty="0"/>
          </a:p>
          <a:p>
            <a:r>
              <a:rPr lang="ru-RU" dirty="0"/>
              <a:t>Для импортированных данных из задания №3 проведите фильтрацию импортированных данных на основе фильтрации записей с пустыми полями</a:t>
            </a:r>
          </a:p>
          <a:p>
            <a:r>
              <a:rPr lang="ru-RU" dirty="0"/>
              <a:t>Соедините выход порта узла </a:t>
            </a:r>
            <a:r>
              <a:rPr lang="ru-RU" b="1" dirty="0"/>
              <a:t>импорта данных из текстового файла </a:t>
            </a:r>
            <a:r>
              <a:rPr lang="ru-RU" dirty="0"/>
              <a:t>со входом в узел </a:t>
            </a:r>
            <a:r>
              <a:rPr lang="ru-RU" b="1" dirty="0"/>
              <a:t>фильтр строк</a:t>
            </a:r>
          </a:p>
          <a:p>
            <a:r>
              <a:rPr lang="ru-RU" dirty="0"/>
              <a:t>Настройте узел фильтр строк для фильтрации данных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36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5BC8309-DACB-5C76-AA98-803F8FF19A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7818" y="3429000"/>
            <a:ext cx="5689600" cy="2553350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78A543E-4D67-C703-A5D9-0D75AE51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59" y="1441765"/>
            <a:ext cx="3875162" cy="174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86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№5. Фильтрация пустых полей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4" y="1268760"/>
            <a:ext cx="6150463" cy="496711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При настройке фильтрации данных нажмите на «</a:t>
            </a:r>
            <a:r>
              <a:rPr lang="ru-RU" b="1" dirty="0"/>
              <a:t>+</a:t>
            </a:r>
            <a:r>
              <a:rPr lang="ru-RU" dirty="0"/>
              <a:t>» и выберите первое поле после «</a:t>
            </a:r>
            <a:r>
              <a:rPr lang="ru-RU" b="1" dirty="0"/>
              <a:t>Номер строки</a:t>
            </a:r>
            <a:r>
              <a:rPr lang="ru-RU" dirty="0"/>
              <a:t>»</a:t>
            </a:r>
          </a:p>
          <a:p>
            <a:r>
              <a:rPr lang="ru-RU" dirty="0"/>
              <a:t>Задайте для него условие «</a:t>
            </a:r>
            <a:r>
              <a:rPr lang="ru-RU" b="1" dirty="0"/>
              <a:t>не пустой</a:t>
            </a:r>
            <a:r>
              <a:rPr lang="ru-RU" dirty="0"/>
              <a:t>»</a:t>
            </a:r>
          </a:p>
          <a:p>
            <a:r>
              <a:rPr lang="ru-RU" dirty="0"/>
              <a:t>Нажмите </a:t>
            </a:r>
            <a:r>
              <a:rPr lang="ru-RU" b="1" dirty="0"/>
              <a:t>применить</a:t>
            </a:r>
            <a:r>
              <a:rPr lang="ru-RU" dirty="0"/>
              <a:t> и повторите действие для всех остальных столбцов</a:t>
            </a:r>
          </a:p>
          <a:p>
            <a:r>
              <a:rPr lang="ru-RU" dirty="0"/>
              <a:t>Нажмите </a:t>
            </a:r>
            <a:r>
              <a:rPr lang="ru-RU" b="1" dirty="0"/>
              <a:t>далее</a:t>
            </a:r>
            <a:r>
              <a:rPr lang="ru-RU" dirty="0"/>
              <a:t> и настройте название метки узла как «полные записи» и нажмите </a:t>
            </a:r>
            <a:r>
              <a:rPr lang="ru-RU" b="1" dirty="0"/>
              <a:t>выполнить</a:t>
            </a:r>
          </a:p>
          <a:p>
            <a:r>
              <a:rPr lang="ru-RU" dirty="0"/>
              <a:t>Для нижнего выходного порта с помощью быстрого просмотра скажите, сколько в нем находится записей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37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5BC8309-DACB-5C76-AA98-803F8FF19A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4898" y="3506563"/>
            <a:ext cx="5689600" cy="2553350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78A543E-4D67-C703-A5D9-0D75AE51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117" y="1603660"/>
            <a:ext cx="3875162" cy="174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87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№5. Фильтрация пустых полей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4" y="1268760"/>
            <a:ext cx="6150463" cy="4967118"/>
          </a:xfrm>
        </p:spPr>
        <p:txBody>
          <a:bodyPr>
            <a:normAutofit/>
          </a:bodyPr>
          <a:lstStyle/>
          <a:p>
            <a:r>
              <a:rPr lang="ru-RU" dirty="0"/>
              <a:t>Сколько строк данных удовлетворяют условию полных записей?</a:t>
            </a:r>
          </a:p>
          <a:p>
            <a:r>
              <a:rPr lang="ru-RU" dirty="0"/>
              <a:t>Сколько строк данных не удовлетворяют условию, т.е. содержат пропуски в данных?</a:t>
            </a:r>
          </a:p>
          <a:p>
            <a:r>
              <a:rPr lang="ru-RU" dirty="0"/>
              <a:t>Какой процент от общего количества строк занимают неполные записи?</a:t>
            </a:r>
          </a:p>
          <a:p>
            <a:r>
              <a:rPr lang="ru-RU" dirty="0"/>
              <a:t>На основе предпросмотра убедитесь, присутствуют ли в выборке неполных записей те, которые имеют пропуски в нескольких полях?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38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5BC8309-DACB-5C76-AA98-803F8FF19A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4898" y="3506563"/>
            <a:ext cx="5689600" cy="2553350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78A543E-4D67-C703-A5D9-0D75AE51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117" y="1603660"/>
            <a:ext cx="3875162" cy="174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79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«Сортировка»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Упорядочивает записи по значению выбранных полей</a:t>
            </a:r>
          </a:p>
          <a:p>
            <a:r>
              <a:rPr lang="ru-RU" dirty="0"/>
              <a:t>Упорядочивает строки всей таблицы по значениям выбранных полей</a:t>
            </a:r>
          </a:p>
          <a:p>
            <a:r>
              <a:rPr lang="ru-RU" dirty="0"/>
              <a:t>Можно выбирать несколько полей для сортировки в лексикографическом порядке</a:t>
            </a:r>
          </a:p>
          <a:p>
            <a:r>
              <a:rPr lang="ru-RU" dirty="0"/>
              <a:t>Порядок сортировки таблицы можно изменять</a:t>
            </a:r>
          </a:p>
          <a:p>
            <a:r>
              <a:rPr lang="ru-RU" dirty="0"/>
              <a:t>Ссылка на документацию </a:t>
            </a:r>
            <a:r>
              <a:rPr lang="en-US" dirty="0">
                <a:hlinkClick r:id="rId2"/>
              </a:rPr>
              <a:t>https://help.loginom.ru/userguide/processors/transformation/sorting.html</a:t>
            </a:r>
            <a:endParaRPr lang="ru-RU" dirty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39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ED0BF535-C19E-A3A6-7F85-B7F3E669F0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8088" y="2438400"/>
            <a:ext cx="4200525" cy="1981200"/>
          </a:xfrm>
        </p:spPr>
      </p:pic>
    </p:spTree>
    <p:extLst>
      <p:ext uri="{BB962C8B-B14F-4D97-AF65-F5344CB8AC3E}">
        <p14:creationId xmlns:p14="http://schemas.microsoft.com/office/powerpoint/2010/main" val="3645703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Low-code </a:t>
            </a:r>
            <a:r>
              <a:rPr lang="ru-RU" dirty="0"/>
              <a:t>платформа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Позволяет просто анализировать данные без использования кода</a:t>
            </a:r>
          </a:p>
          <a:p>
            <a:r>
              <a:rPr lang="ru-RU" dirty="0"/>
              <a:t>Визуальный интерфейс и система сценариев</a:t>
            </a:r>
          </a:p>
          <a:p>
            <a:r>
              <a:rPr lang="ru-RU" dirty="0"/>
              <a:t>Разработанная логика в блоках обработки данных</a:t>
            </a:r>
          </a:p>
          <a:p>
            <a:r>
              <a:rPr lang="ru-RU" dirty="0"/>
              <a:t>Быстрая работа с большими объемами данных</a:t>
            </a:r>
          </a:p>
          <a:p>
            <a:r>
              <a:rPr lang="ru-RU" dirty="0"/>
              <a:t>Бесплатная пользовательская версия</a:t>
            </a:r>
          </a:p>
          <a:p>
            <a:r>
              <a:rPr lang="ru-RU" dirty="0"/>
              <a:t>Поддержка большого количества форматов данных</a:t>
            </a:r>
          </a:p>
        </p:txBody>
      </p:sp>
      <p:pic>
        <p:nvPicPr>
          <p:cNvPr id="21" name="Объект 20">
            <a:extLst>
              <a:ext uri="{FF2B5EF4-FFF2-40B4-BE49-F238E27FC236}">
                <a16:creationId xmlns:a16="http://schemas.microsoft.com/office/drawing/2014/main" id="{62EDE182-D41C-47F6-C121-03CB3F8C66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030960"/>
            <a:ext cx="5689600" cy="344536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8529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№6. Сортировка записей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en-US" dirty="0"/>
              <a:t>demo_3_2_</a:t>
            </a:r>
            <a:r>
              <a:rPr lang="ru-RU" dirty="0" err="1"/>
              <a:t>Сортировка_данных</a:t>
            </a:r>
            <a:endParaRPr lang="ru-RU" dirty="0"/>
          </a:p>
          <a:p>
            <a:r>
              <a:rPr lang="ru-RU" dirty="0"/>
              <a:t>Для данных, удовлетворяющих условию фильтрации из предыдущего задания произведите сортировку записей по дате замера (по возрастанию) и скорости добычи газа (по убыванию)</a:t>
            </a:r>
          </a:p>
          <a:p>
            <a:r>
              <a:rPr lang="ru-RU" dirty="0"/>
              <a:t>Перенесите с помощью мыши верхний выходной порт фильтра строк и входной порт сортировки</a:t>
            </a:r>
          </a:p>
          <a:p>
            <a:r>
              <a:rPr lang="ru-RU" dirty="0"/>
              <a:t>Перейдите в настройку узла сортировки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40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CC6EFF93-5A13-7510-A8D0-0745BD22A0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8009" y="2468105"/>
            <a:ext cx="5689600" cy="1921789"/>
          </a:xfrm>
        </p:spPr>
      </p:pic>
    </p:spTree>
    <p:extLst>
      <p:ext uri="{BB962C8B-B14F-4D97-AF65-F5344CB8AC3E}">
        <p14:creationId xmlns:p14="http://schemas.microsoft.com/office/powerpoint/2010/main" val="778592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№6. Сортировка записей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Перенесите в настройках сортировки поля «Дата замера» и «газ м3/</a:t>
            </a:r>
            <a:r>
              <a:rPr lang="ru-RU" dirty="0" err="1"/>
              <a:t>сут</a:t>
            </a:r>
            <a:r>
              <a:rPr lang="ru-RU" dirty="0"/>
              <a:t>» в </a:t>
            </a:r>
            <a:r>
              <a:rPr lang="ru-RU" b="1" dirty="0"/>
              <a:t>поля сортировки</a:t>
            </a:r>
            <a:r>
              <a:rPr lang="ru-RU" dirty="0"/>
              <a:t> </a:t>
            </a:r>
          </a:p>
          <a:p>
            <a:r>
              <a:rPr lang="ru-RU" dirty="0"/>
              <a:t>Переключателем настройте порядок сортировки как указано ранее</a:t>
            </a:r>
          </a:p>
          <a:p>
            <a:r>
              <a:rPr lang="ru-RU" dirty="0"/>
              <a:t>Сохраните настройки узла и выполните его в сценарии</a:t>
            </a:r>
          </a:p>
          <a:p>
            <a:r>
              <a:rPr lang="ru-RU" dirty="0"/>
              <a:t>Убедитесь в корректности сортировки данных на основе быстрого просмотра выходного порта сортировки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41</a:t>
            </a:fld>
            <a:endParaRPr lang="ru-RU"/>
          </a:p>
        </p:txBody>
      </p:sp>
      <p:pic>
        <p:nvPicPr>
          <p:cNvPr id="19" name="Объект 18">
            <a:extLst>
              <a:ext uri="{FF2B5EF4-FFF2-40B4-BE49-F238E27FC236}">
                <a16:creationId xmlns:a16="http://schemas.microsoft.com/office/drawing/2014/main" id="{53F472AB-7775-F9D6-0D05-173726AC31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809808"/>
            <a:ext cx="5689600" cy="18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08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№6. Сортировка записей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Какая дата замера оказывается самой ранней в таблице добычи газа?</a:t>
            </a:r>
          </a:p>
          <a:p>
            <a:r>
              <a:rPr lang="ru-RU" dirty="0"/>
              <a:t>Какой </a:t>
            </a:r>
            <a:r>
              <a:rPr lang="en-US" dirty="0"/>
              <a:t>ID </a:t>
            </a:r>
            <a:r>
              <a:rPr lang="ru-RU" dirty="0"/>
              <a:t>скважины соответствует самой ранней записи замеров скорости добычи?</a:t>
            </a:r>
          </a:p>
          <a:p>
            <a:r>
              <a:rPr lang="ru-RU" dirty="0"/>
              <a:t>Изменилось ли количество записей в выходной таблице по итогам сортировки таблицы по сравнению с количеством записей на входе?</a:t>
            </a:r>
          </a:p>
          <a:p>
            <a:r>
              <a:rPr lang="ru-RU" dirty="0"/>
              <a:t>Какая дата замера является самой последней?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42</a:t>
            </a:fld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3988BC1-0776-A300-5DB2-A48C6B180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488" y="3561505"/>
            <a:ext cx="5331903" cy="1768996"/>
          </a:xfrm>
          <a:prstGeom prst="rect">
            <a:avLst/>
          </a:prstGeom>
        </p:spPr>
      </p:pic>
      <p:pic>
        <p:nvPicPr>
          <p:cNvPr id="7" name="Объект 10">
            <a:extLst>
              <a:ext uri="{FF2B5EF4-FFF2-40B4-BE49-F238E27FC236}">
                <a16:creationId xmlns:a16="http://schemas.microsoft.com/office/drawing/2014/main" id="{AF313D24-A4D1-3802-65AA-9C34DBD074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8639" y="1428375"/>
            <a:ext cx="5689600" cy="1921789"/>
          </a:xfrm>
        </p:spPr>
      </p:pic>
    </p:spTree>
    <p:extLst>
      <p:ext uri="{BB962C8B-B14F-4D97-AF65-F5344CB8AC3E}">
        <p14:creationId xmlns:p14="http://schemas.microsoft.com/office/powerpoint/2010/main" val="3997836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«Замена»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Назначение</a:t>
            </a:r>
            <a:r>
              <a:rPr lang="ru-RU" dirty="0"/>
              <a:t>: используется для замены данных в исходном наборе с помощью таблиц замен</a:t>
            </a:r>
          </a:p>
          <a:p>
            <a:r>
              <a:rPr lang="ru-RU" b="1" dirty="0"/>
              <a:t>Таблица замен </a:t>
            </a:r>
            <a:r>
              <a:rPr lang="ru-RU" dirty="0"/>
              <a:t>– справочник, содержащий пары значений: те, что необходимо заменить и соответствующие им новые значения.</a:t>
            </a:r>
          </a:p>
          <a:p>
            <a:r>
              <a:rPr lang="ru-RU" dirty="0"/>
              <a:t>Таблицы замен или подготавливаются заранее и подаются на вход узла, или создаются вручную внутри узла.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11EE2C6-D09A-1947-52F7-3DD8A86ABC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78315" y="2046608"/>
            <a:ext cx="2070249" cy="2764784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879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«Замена»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Замена значений другими значениями с совпадающими типами данных</a:t>
            </a:r>
          </a:p>
          <a:p>
            <a:r>
              <a:rPr lang="ru-RU" dirty="0"/>
              <a:t>Можно заменять значение по заданной таблице замен</a:t>
            </a:r>
          </a:p>
          <a:p>
            <a:r>
              <a:rPr lang="ru-RU" dirty="0"/>
              <a:t>Можно заменять целые числа на строковое выражение диапазона с заданной точностью, шириной окна (дискретизация данных)</a:t>
            </a:r>
          </a:p>
          <a:p>
            <a:r>
              <a:rPr lang="ru-RU" dirty="0"/>
              <a:t>Ссылка на документацию </a:t>
            </a:r>
            <a:r>
              <a:rPr lang="en-US" dirty="0">
                <a:hlinkClick r:id="rId2"/>
              </a:rPr>
              <a:t>https://help.loginom.ru/userguide/processors/transformation/substitution/index.html</a:t>
            </a:r>
            <a:endParaRPr lang="ru-RU" dirty="0"/>
          </a:p>
          <a:p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11EE2C6-D09A-1947-52F7-3DD8A86ABC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078315" y="2046608"/>
            <a:ext cx="2070249" cy="2764784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145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№7. Использование таблицы замен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Модуль </a:t>
            </a:r>
            <a:r>
              <a:rPr lang="en-US" dirty="0"/>
              <a:t>demo_3_3_</a:t>
            </a:r>
            <a:r>
              <a:rPr lang="ru-RU" dirty="0"/>
              <a:t>замена</a:t>
            </a:r>
          </a:p>
          <a:p>
            <a:r>
              <a:rPr lang="ru-RU" dirty="0"/>
              <a:t>Необходимо заменить краткие названия месяцев на полные.</a:t>
            </a:r>
          </a:p>
          <a:p>
            <a:r>
              <a:rPr lang="ru-RU" dirty="0"/>
              <a:t>В поле построения сценария добавим 2 компонента импорта: </a:t>
            </a:r>
            <a:r>
              <a:rPr lang="ru-RU" dirty="0" err="1"/>
              <a:t>Loginom</a:t>
            </a:r>
            <a:r>
              <a:rPr lang="ru-RU" dirty="0"/>
              <a:t> </a:t>
            </a:r>
            <a:r>
              <a:rPr lang="ru-RU" dirty="0" err="1"/>
              <a:t>data</a:t>
            </a:r>
            <a:r>
              <a:rPr lang="ru-RU" dirty="0"/>
              <a:t> файл (Исходники) и Текстовый файл (Замена). </a:t>
            </a:r>
          </a:p>
          <a:p>
            <a:r>
              <a:rPr lang="ru-RU" dirty="0"/>
              <a:t>Подать на вход набор данных из файлов </a:t>
            </a:r>
            <a:r>
              <a:rPr lang="en-US" b="1" dirty="0"/>
              <a:t>Data/Demo/</a:t>
            </a:r>
            <a:r>
              <a:rPr lang="ru-RU" b="1" dirty="0" err="1"/>
              <a:t>data_months.lgd</a:t>
            </a:r>
            <a:r>
              <a:rPr lang="ru-RU" dirty="0"/>
              <a:t> и </a:t>
            </a:r>
            <a:r>
              <a:rPr lang="en-US" b="1" dirty="0"/>
              <a:t>Data/Demo/ </a:t>
            </a:r>
            <a:r>
              <a:rPr lang="ru-RU" b="1" dirty="0"/>
              <a:t>months.txt</a:t>
            </a:r>
            <a:r>
              <a:rPr lang="ru-RU" dirty="0"/>
              <a:t> соответственно.</a:t>
            </a:r>
          </a:p>
          <a:p>
            <a:pPr algn="l"/>
            <a:r>
              <a:rPr lang="ru-RU" dirty="0"/>
              <a:t>Таблица исходных данных </a:t>
            </a:r>
            <a:r>
              <a:rPr lang="en-US" b="1" dirty="0"/>
              <a:t>Data/Demo/ </a:t>
            </a:r>
            <a:r>
              <a:rPr lang="ru-RU" b="1" dirty="0" err="1"/>
              <a:t>data_months.lgd</a:t>
            </a:r>
            <a:r>
              <a:rPr lang="ru-RU" b="1" dirty="0"/>
              <a:t> </a:t>
            </a:r>
            <a:r>
              <a:rPr lang="ru-RU" dirty="0"/>
              <a:t>содержит Идентификатор – Краткое название месяца</a:t>
            </a:r>
            <a:r>
              <a:rPr lang="ru-RU" sz="1800" b="0" i="0" u="none" strike="noStrike" baseline="0" dirty="0">
                <a:latin typeface="TimesNewRomanPSMT"/>
              </a:rPr>
              <a:t>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45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C298F492-3EB1-61EB-8138-23CF7BC7DB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44272" y="1224648"/>
            <a:ext cx="3074607" cy="4967288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F2133-6862-9D87-2CF1-944460C5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707" y="1556792"/>
            <a:ext cx="14668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15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№7. Использование таблицы замен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Таблица замен </a:t>
            </a:r>
            <a:r>
              <a:rPr lang="en-US" b="1" dirty="0"/>
              <a:t>Data/Demo/</a:t>
            </a:r>
            <a:r>
              <a:rPr lang="ru-RU" b="1" dirty="0"/>
              <a:t>months.txt</a:t>
            </a:r>
            <a:r>
              <a:rPr lang="ru-RU" dirty="0"/>
              <a:t> содержит пары значений: </a:t>
            </a:r>
            <a:r>
              <a:rPr lang="ru-RU" b="1" dirty="0"/>
              <a:t>Краткое название месяца</a:t>
            </a:r>
            <a:r>
              <a:rPr lang="ru-RU" dirty="0"/>
              <a:t> –</a:t>
            </a:r>
            <a:r>
              <a:rPr lang="en-US" dirty="0"/>
              <a:t> </a:t>
            </a:r>
            <a:r>
              <a:rPr lang="ru-RU" b="1" dirty="0"/>
              <a:t>Полное название месяца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Добавим в область построения сценария компонент </a:t>
            </a:r>
            <a:r>
              <a:rPr lang="ru-RU" b="1" dirty="0"/>
              <a:t>Замена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 Подключим наборы</a:t>
            </a:r>
            <a:r>
              <a:rPr lang="en-US" dirty="0"/>
              <a:t> </a:t>
            </a:r>
            <a:r>
              <a:rPr lang="ru-RU" dirty="0"/>
              <a:t>данных к соответствующим портам узла и откроем настройку узла </a:t>
            </a:r>
            <a:r>
              <a:rPr lang="ru-RU" b="1" dirty="0"/>
              <a:t>Замена</a:t>
            </a:r>
            <a:r>
              <a:rPr lang="ru-RU" dirty="0"/>
              <a:t>.</a:t>
            </a:r>
            <a:endParaRPr lang="en-US" dirty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46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F2133-6862-9D87-2CF1-944460C5F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1268760"/>
            <a:ext cx="1466850" cy="2533650"/>
          </a:xfrm>
          <a:prstGeom prst="rect">
            <a:avLst/>
          </a:prstGeo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E714B274-05C3-E932-F43D-9A1B6A5782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706222" y="1197857"/>
            <a:ext cx="2358330" cy="2395179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96E94B8-8223-7627-2896-0C4D13BE0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211" y="3958902"/>
            <a:ext cx="3168352" cy="218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27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№7. Использование таблицы замен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полей исходных данных можно настроить </a:t>
            </a:r>
            <a:r>
              <a:rPr lang="ru-RU" b="1" dirty="0"/>
              <a:t>Способ замены</a:t>
            </a:r>
            <a:r>
              <a:rPr lang="ru-RU" dirty="0"/>
              <a:t>:</a:t>
            </a:r>
          </a:p>
          <a:p>
            <a:r>
              <a:rPr lang="ru-RU" b="1" dirty="0"/>
              <a:t>Не заменять</a:t>
            </a:r>
            <a:r>
              <a:rPr lang="ru-RU" dirty="0"/>
              <a:t>.</a:t>
            </a:r>
          </a:p>
          <a:p>
            <a:r>
              <a:rPr lang="ru-RU" b="1" dirty="0"/>
              <a:t>Ввод вручную </a:t>
            </a:r>
            <a:r>
              <a:rPr lang="ru-RU" dirty="0"/>
              <a:t>– формируем внутреннюю таблицу замен.</a:t>
            </a:r>
          </a:p>
          <a:p>
            <a:r>
              <a:rPr lang="ru-RU" b="1" dirty="0"/>
              <a:t>Таблица замен </a:t>
            </a:r>
            <a:r>
              <a:rPr lang="ru-RU" dirty="0"/>
              <a:t>– используем внешнюю таблицу замен.</a:t>
            </a:r>
          </a:p>
          <a:p>
            <a:pPr marL="0" indent="0">
              <a:buNone/>
            </a:pPr>
            <a:r>
              <a:rPr lang="ru-RU" dirty="0"/>
              <a:t>Выберем для поля </a:t>
            </a:r>
            <a:r>
              <a:rPr lang="ru-RU" b="1" dirty="0"/>
              <a:t>Месяц</a:t>
            </a:r>
            <a:r>
              <a:rPr lang="ru-RU" dirty="0"/>
              <a:t> </a:t>
            </a:r>
            <a:r>
              <a:rPr lang="ru-RU" b="1" dirty="0"/>
              <a:t>регистрации</a:t>
            </a:r>
            <a:r>
              <a:rPr lang="ru-RU" dirty="0"/>
              <a:t> способ </a:t>
            </a:r>
            <a:r>
              <a:rPr lang="ru-RU" b="1" dirty="0"/>
              <a:t>Таблица замен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47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583A637-9BE2-FFE8-5690-DD55064F4E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791" t="8364" r="18991" b="57887"/>
          <a:stretch/>
        </p:blipFill>
        <p:spPr>
          <a:xfrm>
            <a:off x="6312024" y="2276872"/>
            <a:ext cx="5879976" cy="1917384"/>
          </a:xfrm>
        </p:spPr>
      </p:pic>
    </p:spTree>
    <p:extLst>
      <p:ext uri="{BB962C8B-B14F-4D97-AF65-F5344CB8AC3E}">
        <p14:creationId xmlns:p14="http://schemas.microsoft.com/office/powerpoint/2010/main" val="922312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№7. Использование таблицы замен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Назначение поля </a:t>
            </a:r>
            <a:r>
              <a:rPr lang="ru-RU" i="1" dirty="0"/>
              <a:t>Краткое название </a:t>
            </a:r>
            <a:r>
              <a:rPr lang="ru-RU" dirty="0"/>
              <a:t>установим </a:t>
            </a:r>
            <a:r>
              <a:rPr lang="ru-RU" b="1" dirty="0"/>
              <a:t>Значение</a:t>
            </a:r>
            <a:r>
              <a:rPr lang="ru-RU" dirty="0"/>
              <a:t>, поля </a:t>
            </a:r>
            <a:r>
              <a:rPr lang="ru-RU" i="1" dirty="0"/>
              <a:t>Полное название</a:t>
            </a:r>
            <a:r>
              <a:rPr lang="en-US" dirty="0"/>
              <a:t> </a:t>
            </a:r>
            <a:r>
              <a:rPr lang="ru-RU" dirty="0"/>
              <a:t>– </a:t>
            </a:r>
            <a:r>
              <a:rPr lang="ru-RU" b="1" dirty="0"/>
              <a:t>Замена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Если в исходных данных встретятся значения, для которых не будет совпадений в</a:t>
            </a:r>
            <a:r>
              <a:rPr lang="en-US" dirty="0"/>
              <a:t> </a:t>
            </a:r>
            <a:r>
              <a:rPr lang="ru-RU" dirty="0"/>
              <a:t>таблице замен, можно выбрать вариант их замены во вкладке </a:t>
            </a:r>
            <a:r>
              <a:rPr lang="ru-RU" b="1" dirty="0"/>
              <a:t>Заменять остальные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На следующем шаге настройки, в окне </a:t>
            </a:r>
            <a:r>
              <a:rPr lang="ru-RU" i="1" dirty="0"/>
              <a:t>Настройка соответствия между</a:t>
            </a:r>
            <a:r>
              <a:rPr lang="en-US" i="1" dirty="0"/>
              <a:t> </a:t>
            </a:r>
            <a:r>
              <a:rPr lang="ru-RU" i="1" dirty="0"/>
              <a:t>столбцами</a:t>
            </a:r>
            <a:r>
              <a:rPr lang="ru-RU" dirty="0"/>
              <a:t> по умолчанию используется соответствие столбцов Замена: столбец с</a:t>
            </a:r>
            <a:r>
              <a:rPr lang="en-US" dirty="0"/>
              <a:t> </a:t>
            </a:r>
            <a:r>
              <a:rPr lang="ru-RU" dirty="0"/>
              <a:t>исходными значениями заменится на столбец с новыми значениями.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48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99419FD2-416D-8C06-72ED-3E4052C0D1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791" t="8357" r="20256" b="53393"/>
          <a:stretch/>
        </p:blipFill>
        <p:spPr>
          <a:xfrm>
            <a:off x="6466918" y="1268760"/>
            <a:ext cx="5389722" cy="2036117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5F6D1A-9A2E-70D5-2ACF-9BD503E33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894" y="3789040"/>
            <a:ext cx="5389723" cy="16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87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№7. Использование таблицы замен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Сохраним настройки. Выполним узел. Посмотрим что получилось в результате.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Всем ли записям в выходной таблице данных соответствует значение </a:t>
            </a:r>
            <a:r>
              <a:rPr lang="en-US" b="1" dirty="0"/>
              <a:t>true</a:t>
            </a:r>
            <a:r>
              <a:rPr lang="ru-RU" dirty="0"/>
              <a:t> в поле </a:t>
            </a:r>
            <a:r>
              <a:rPr lang="ru-RU" b="1" dirty="0"/>
              <a:t>Месяц регистрации заменен</a:t>
            </a:r>
            <a:r>
              <a:rPr lang="ru-RU" dirty="0"/>
              <a:t>?</a:t>
            </a:r>
          </a:p>
          <a:p>
            <a:pPr marL="0" indent="0">
              <a:buNone/>
            </a:pPr>
            <a:r>
              <a:rPr lang="ru-RU" dirty="0"/>
              <a:t>Есть ли во входной таблице данных такие записи, заменять которые было не нужно?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49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99419FD2-416D-8C06-72ED-3E4052C0D1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791" t="8357" r="20256" b="53393"/>
          <a:stretch/>
        </p:blipFill>
        <p:spPr>
          <a:xfrm>
            <a:off x="6466918" y="1268760"/>
            <a:ext cx="5389722" cy="2036117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5F6D1A-9A2E-70D5-2ACF-9BD503E33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894" y="3789040"/>
            <a:ext cx="5389723" cy="16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8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использовать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Скачать версию </a:t>
            </a:r>
            <a:r>
              <a:rPr lang="en-US" dirty="0" err="1"/>
              <a:t>Logionm</a:t>
            </a:r>
            <a:r>
              <a:rPr lang="en-US" dirty="0"/>
              <a:t> Community Edition 6.5.4, </a:t>
            </a:r>
            <a:r>
              <a:rPr lang="ru-RU" dirty="0"/>
              <a:t>заполнив форму по </a:t>
            </a:r>
            <a:r>
              <a:rPr lang="ru-RU" dirty="0" err="1"/>
              <a:t>сслыке</a:t>
            </a:r>
            <a:r>
              <a:rPr lang="ru-RU" dirty="0"/>
              <a:t>:</a:t>
            </a:r>
          </a:p>
          <a:p>
            <a:r>
              <a:rPr lang="en-US" dirty="0">
                <a:hlinkClick r:id="rId2"/>
              </a:rPr>
              <a:t>https://loginom.ru/download</a:t>
            </a:r>
            <a:endParaRPr lang="ru-RU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23A4DF-D58B-C246-5038-754256BCBD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Использовать демо-стенд на сайте:</a:t>
            </a:r>
          </a:p>
          <a:p>
            <a:r>
              <a:rPr lang="en-US" dirty="0">
                <a:hlinkClick r:id="rId3"/>
              </a:rPr>
              <a:t>https://demo.basegroup.ru/</a:t>
            </a:r>
            <a:endParaRPr lang="en-US" dirty="0"/>
          </a:p>
          <a:p>
            <a:r>
              <a:rPr lang="ru-RU" dirty="0"/>
              <a:t>Данные сбрасываются каждую неделю, общий доступ к файлам и проектам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9F54B07-1B00-8D9F-A05F-31A6417D9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3212976"/>
            <a:ext cx="3960702" cy="253819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14BFF9F-D5B3-AE30-FAEE-7B53F35B3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636" y="3573016"/>
            <a:ext cx="5590019" cy="238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61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«Калькулятор»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Вычисляет новые поля данных на основе существующих полей и входных переменных на основе поэлементных математических операций между столбцами</a:t>
            </a:r>
          </a:p>
          <a:p>
            <a:r>
              <a:rPr lang="ru-RU" dirty="0"/>
              <a:t>Оперирует стандартными математическими операциями и встроенными функциями, позволяющими рассчитывать значения или работать с подстроками на основе регулярных выражений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87FD56C1-5406-9BDD-F231-D2F67AE090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83550" y="2667794"/>
            <a:ext cx="1857375" cy="2171700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42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«Калькулятор»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Для нового поля значение в каждой строке данных вычисляется на основе соответствующих ему значений из других полей, определенных на уровне выражения, записанного аналитиком в калькуляторе</a:t>
            </a:r>
          </a:p>
          <a:p>
            <a:r>
              <a:rPr lang="ru-RU" dirty="0"/>
              <a:t>Значения переменных из порта «переменные» для каждой строки данных остаются постоянными</a:t>
            </a:r>
          </a:p>
          <a:p>
            <a:r>
              <a:rPr lang="ru-RU" dirty="0"/>
              <a:t>Выходная таблица имеет большее число полей на количество вычисляемых полей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87FD56C1-5406-9BDD-F231-D2F67AE090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83550" y="2667794"/>
            <a:ext cx="1857375" cy="2171700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172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«Калькулятор»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4815461" cy="49671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Настройка калькулятора имеет 4 рабочие области:</a:t>
            </a:r>
          </a:p>
          <a:p>
            <a:r>
              <a:rPr lang="ru-RU" dirty="0"/>
              <a:t>Верхняя левая – вычисляемые поля, можно создать новые, задать им тип, имя и метку</a:t>
            </a:r>
          </a:p>
          <a:p>
            <a:r>
              <a:rPr lang="ru-RU" dirty="0"/>
              <a:t>Нижняя лева – входные данные и переменные на портах</a:t>
            </a:r>
          </a:p>
          <a:p>
            <a:r>
              <a:rPr lang="ru-RU" dirty="0"/>
              <a:t>Верхняя правая – поле выражения для выбранного вычисляемого поля</a:t>
            </a:r>
          </a:p>
          <a:p>
            <a:r>
              <a:rPr lang="ru-RU" dirty="0"/>
              <a:t>Нижняя правая – справка встроенных функций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52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503F1CA-00DD-9568-A2B6-24DA4874AB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929" t="8357" r="5069" b="10644"/>
          <a:stretch/>
        </p:blipFill>
        <p:spPr>
          <a:xfrm>
            <a:off x="5262520" y="1844824"/>
            <a:ext cx="6816476" cy="3611211"/>
          </a:xfrm>
        </p:spPr>
      </p:pic>
    </p:spTree>
    <p:extLst>
      <p:ext uri="{BB962C8B-B14F-4D97-AF65-F5344CB8AC3E}">
        <p14:creationId xmlns:p14="http://schemas.microsoft.com/office/powerpoint/2010/main" val="1801772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«Калькулятор»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4815461" cy="49671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При создании нового вычисляемого поля для него создается свое пустое поле для вычислений.</a:t>
            </a:r>
          </a:p>
          <a:p>
            <a:pPr marL="0" indent="0">
              <a:buNone/>
            </a:pPr>
            <a:r>
              <a:rPr lang="ru-RU" dirty="0"/>
              <a:t>Выражение пишется в одну строку с применением числовых констант, арифметических операций (+, -, *, /, …), входных полей и переменных, а также встроенных функций</a:t>
            </a:r>
          </a:p>
          <a:p>
            <a:pPr marL="0" indent="0">
              <a:buNone/>
            </a:pPr>
            <a:r>
              <a:rPr lang="ru-RU" i="1" dirty="0"/>
              <a:t>Если поле вычисляется как промежуточное, оно используется только калькулятором и не подается в выходную таблицу данных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53</a:t>
            </a:fld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653BE4B1-74AF-83A0-6A8F-2D488E318B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929" t="10607" r="6435" b="10645"/>
          <a:stretch/>
        </p:blipFill>
        <p:spPr>
          <a:xfrm>
            <a:off x="5299592" y="1772816"/>
            <a:ext cx="6741645" cy="3528392"/>
          </a:xfrm>
        </p:spPr>
      </p:pic>
    </p:spTree>
    <p:extLst>
      <p:ext uri="{BB962C8B-B14F-4D97-AF65-F5344CB8AC3E}">
        <p14:creationId xmlns:p14="http://schemas.microsoft.com/office/powerpoint/2010/main" val="29633841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№8. Вычисление новых полей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607549" cy="4967118"/>
          </a:xfrm>
        </p:spPr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en-US" dirty="0"/>
              <a:t>demo_</a:t>
            </a:r>
            <a:r>
              <a:rPr lang="ru-RU" dirty="0"/>
              <a:t>3_4_калькулятор</a:t>
            </a:r>
          </a:p>
          <a:p>
            <a:r>
              <a:rPr lang="ru-RU" dirty="0"/>
              <a:t>В данном задании для упорядоченной выборки необходимо подкорректировать числовые значения некоторых полей</a:t>
            </a:r>
          </a:p>
          <a:p>
            <a:r>
              <a:rPr lang="ru-RU" dirty="0"/>
              <a:t>Для задания с сортировкой данных продолжим построение тестового сценария обработки данных добычи газа</a:t>
            </a:r>
          </a:p>
          <a:p>
            <a:r>
              <a:rPr lang="ru-RU" dirty="0"/>
              <a:t>Добавим в область построения сценария компонент калькулятор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54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C2E161F-0C88-BACE-63C8-9380391F26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3122665"/>
            <a:ext cx="5689600" cy="1261958"/>
          </a:xfrm>
        </p:spPr>
      </p:pic>
    </p:spTree>
    <p:extLst>
      <p:ext uri="{BB962C8B-B14F-4D97-AF65-F5344CB8AC3E}">
        <p14:creationId xmlns:p14="http://schemas.microsoft.com/office/powerpoint/2010/main" val="2275077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№8. Вычисление новых полей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607549" cy="4967118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Соединим входной порт калькулятора с выходным портом сортировки из задания №6. Перейдем к настройке узла «Калькулятор»</a:t>
            </a:r>
          </a:p>
          <a:p>
            <a:r>
              <a:rPr lang="ru-RU" dirty="0"/>
              <a:t>В поле выражения с помощью кнопки </a:t>
            </a:r>
            <a:r>
              <a:rPr lang="ru-RU" i="1" dirty="0"/>
              <a:t>добавить выражение</a:t>
            </a:r>
            <a:r>
              <a:rPr lang="ru-RU" dirty="0"/>
              <a:t> добавим новое вычисляемое поле с именем </a:t>
            </a:r>
            <a:r>
              <a:rPr lang="en-US" b="1" dirty="0" err="1"/>
              <a:t>Temp_tube</a:t>
            </a:r>
            <a:r>
              <a:rPr lang="ru-RU" dirty="0"/>
              <a:t>, и меткой </a:t>
            </a:r>
            <a:r>
              <a:rPr lang="ru-RU" i="1" dirty="0"/>
              <a:t>Температура устьевая, цельсий</a:t>
            </a:r>
            <a:endParaRPr lang="en-US" i="1" dirty="0"/>
          </a:p>
          <a:p>
            <a:r>
              <a:rPr lang="ru-RU" dirty="0"/>
              <a:t>Запишем для его вычисления следующее условное выражение, которое в поле </a:t>
            </a:r>
            <a:r>
              <a:rPr lang="en-US" b="1" dirty="0" err="1"/>
              <a:t>Tust</a:t>
            </a:r>
            <a:r>
              <a:rPr lang="en-US" b="1" dirty="0"/>
              <a:t>__S</a:t>
            </a:r>
            <a:r>
              <a:rPr lang="ru-RU" dirty="0"/>
              <a:t> проверяет условие</a:t>
            </a:r>
            <a:r>
              <a:rPr lang="en-US" dirty="0"/>
              <a:t> </a:t>
            </a:r>
            <a:r>
              <a:rPr lang="ru-RU" dirty="0"/>
              <a:t>и в случае успешного прохождения производит деление значения в записи на 10</a:t>
            </a:r>
          </a:p>
          <a:p>
            <a:r>
              <a:rPr lang="ru-RU" dirty="0"/>
              <a:t>При написании выражений можно просто два раза кликнуть ЛКМ на нужное входное поле, чтобы оно переместилось в выражение </a:t>
            </a:r>
            <a:endParaRPr lang="ru-RU" i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55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C2E161F-0C88-BACE-63C8-9380391F26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01040" y="1124744"/>
            <a:ext cx="5689600" cy="1261958"/>
          </a:xfr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E4D610-7111-033A-FFA9-B1B9D9348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890" y="2503455"/>
            <a:ext cx="2995736" cy="23991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1532C0-5E4A-5143-ECCB-0BD12E44D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8" y="5055428"/>
            <a:ext cx="4800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14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№8. Вычисление новых полей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607549" cy="4967118"/>
          </a:xfrm>
        </p:spPr>
        <p:txBody>
          <a:bodyPr>
            <a:normAutofit/>
          </a:bodyPr>
          <a:lstStyle/>
          <a:p>
            <a:r>
              <a:rPr lang="ru-RU" dirty="0"/>
              <a:t>Также создадим поля </a:t>
            </a:r>
            <a:r>
              <a:rPr lang="en-US" b="1" dirty="0" err="1"/>
              <a:t>Pressure_tube</a:t>
            </a:r>
            <a:r>
              <a:rPr lang="ru-RU" dirty="0"/>
              <a:t> и </a:t>
            </a:r>
            <a:r>
              <a:rPr lang="en-US" b="1" dirty="0" err="1"/>
              <a:t>Volume_tube</a:t>
            </a:r>
            <a:r>
              <a:rPr lang="en-US" dirty="0"/>
              <a:t> </a:t>
            </a:r>
            <a:r>
              <a:rPr lang="ru-RU" dirty="0"/>
              <a:t>с соответствующими выражениями для их вычисления</a:t>
            </a:r>
            <a:endParaRPr lang="en-US" dirty="0"/>
          </a:p>
          <a:p>
            <a:r>
              <a:rPr lang="ru-RU" dirty="0"/>
              <a:t>Данные выражения основаны на анализе предметной области и обзора данных с точки зрения анализа качества выборки</a:t>
            </a:r>
          </a:p>
          <a:p>
            <a:r>
              <a:rPr lang="ru-RU" dirty="0"/>
              <a:t>Сохраните настройки узла и выполните узел</a:t>
            </a:r>
          </a:p>
          <a:p>
            <a:r>
              <a:rPr lang="ru-RU" dirty="0"/>
              <a:t>С помощью быстрого просмотра выходного порта просмотрите какие поля получились в итоге</a:t>
            </a:r>
          </a:p>
          <a:p>
            <a:endParaRPr lang="en-US" dirty="0"/>
          </a:p>
          <a:p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56</a:t>
            </a:fld>
            <a:endParaRPr lang="ru-RU"/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1520EEDE-94E0-D93D-CACE-43B7C2CCD9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7145" y="1268760"/>
            <a:ext cx="2676295" cy="2345325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0CD558D-2C31-6A2A-2EE9-CCF9A6F6D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808" y="1268760"/>
            <a:ext cx="2675632" cy="22631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4FD048D-0DCE-E4BB-458A-D6C157343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984" y="3833162"/>
            <a:ext cx="4154728" cy="73801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31784ED-8020-FAEC-FA5C-F5B55DBE0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984" y="4671640"/>
            <a:ext cx="5715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183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№8. Вычисление новых полей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607549" cy="496711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Сколько новых полей появилось в выходной таблице данных после вычисления выражений в узле калькулятор?</a:t>
            </a:r>
          </a:p>
          <a:p>
            <a:r>
              <a:rPr lang="ru-RU" dirty="0"/>
              <a:t>Скопируйте настроенный узел калькулятора, вставьте его в сценарий и подайте на его вход данные из верхнего выходного порта фильтра строк.</a:t>
            </a:r>
          </a:p>
          <a:p>
            <a:r>
              <a:rPr lang="ru-RU" dirty="0"/>
              <a:t>Выполните данную копию узла.</a:t>
            </a:r>
          </a:p>
          <a:p>
            <a:r>
              <a:rPr lang="ru-RU" dirty="0"/>
              <a:t>Просмотрите выходную таблицу данных у копии калькулятора.</a:t>
            </a:r>
          </a:p>
          <a:p>
            <a:r>
              <a:rPr lang="ru-RU" dirty="0"/>
              <a:t>Сравните поля: </a:t>
            </a:r>
            <a:r>
              <a:rPr lang="ru-RU" b="1" dirty="0"/>
              <a:t>Скорость добычи газа, м3.сут</a:t>
            </a:r>
            <a:r>
              <a:rPr lang="ru-RU" dirty="0"/>
              <a:t> и </a:t>
            </a:r>
            <a:r>
              <a:rPr lang="ru-RU" b="1" dirty="0"/>
              <a:t>газ м3/</a:t>
            </a:r>
            <a:r>
              <a:rPr lang="ru-RU" b="1" dirty="0" err="1"/>
              <a:t>сут</a:t>
            </a:r>
            <a:r>
              <a:rPr lang="ru-RU" dirty="0"/>
              <a:t>. В какой строчке произошли изменения?</a:t>
            </a:r>
          </a:p>
          <a:p>
            <a:r>
              <a:rPr lang="ru-RU" b="1" dirty="0"/>
              <a:t>Также сравните другие вычисленные поля с их базовыми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57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C859D6EF-5BF1-38B9-1526-406A27C445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040" y="1268760"/>
            <a:ext cx="5689600" cy="2169260"/>
          </a:xfr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189808B-D613-574A-4B4F-A47ACA4D6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190" y="3557460"/>
            <a:ext cx="5163300" cy="244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14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«Параметры полей»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Позволяет изменять поля, их имена, метки, типы и виды данных</a:t>
            </a:r>
          </a:p>
          <a:p>
            <a:r>
              <a:rPr lang="ru-RU" dirty="0"/>
              <a:t>Позволяет исключать поля из выборки данных и передает изменения в выходную выборку</a:t>
            </a:r>
          </a:p>
          <a:p>
            <a:r>
              <a:rPr lang="ru-RU" dirty="0"/>
              <a:t>Преобразования данных должны быть валидными, без потери информации при преобразовании</a:t>
            </a:r>
          </a:p>
          <a:p>
            <a:r>
              <a:rPr lang="ru-RU" dirty="0"/>
              <a:t>Пример корректной цепочки преобразований:</a:t>
            </a:r>
          </a:p>
          <a:p>
            <a:pPr marL="0" indent="0">
              <a:buNone/>
            </a:pPr>
            <a:r>
              <a:rPr lang="ru-RU" dirty="0"/>
              <a:t>Вещественные -</a:t>
            </a:r>
            <a:r>
              <a:rPr lang="en-US" dirty="0"/>
              <a:t>&gt; </a:t>
            </a:r>
            <a:r>
              <a:rPr lang="ru-RU" dirty="0"/>
              <a:t>Целые -</a:t>
            </a:r>
            <a:r>
              <a:rPr lang="en-US" dirty="0"/>
              <a:t>&gt; </a:t>
            </a:r>
            <a:r>
              <a:rPr lang="ru-RU" dirty="0"/>
              <a:t>Строковые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082ACA-6803-4A5A-E72F-C14A6126B8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21352" y="2535880"/>
            <a:ext cx="1584176" cy="1786239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141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№9. Параметры полей 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en-US" dirty="0"/>
              <a:t>demo_3_5_</a:t>
            </a:r>
            <a:r>
              <a:rPr lang="ru-RU" dirty="0" err="1"/>
              <a:t>параметры_полей</a:t>
            </a:r>
            <a:endParaRPr lang="ru-RU" dirty="0"/>
          </a:p>
          <a:p>
            <a:r>
              <a:rPr lang="ru-RU" dirty="0"/>
              <a:t>Для предыдущего задания добавьте в сценарий обработки данных компонент параметры полей, чтобы явно преобразовать структуру данных после проведения расчетов в калькуляторе</a:t>
            </a:r>
          </a:p>
          <a:p>
            <a:r>
              <a:rPr lang="ru-RU" dirty="0"/>
              <a:t>Подайте выходной порт калькулятора на входной порт «</a:t>
            </a:r>
            <a:r>
              <a:rPr lang="ru-RU" b="1" dirty="0"/>
              <a:t>Параметры полей</a:t>
            </a:r>
            <a:r>
              <a:rPr lang="ru-RU" dirty="0"/>
              <a:t>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59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081D8F08-93A3-96BF-05CB-0A9DA640E0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8009" y="3212976"/>
            <a:ext cx="5689600" cy="2457733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53A31B-472C-BF06-10A3-5BA48BD5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262" y="1700808"/>
            <a:ext cx="5426356" cy="108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9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Визуальный интерфейс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680128" cy="4967118"/>
          </a:xfrm>
        </p:spPr>
        <p:txBody>
          <a:bodyPr/>
          <a:lstStyle/>
          <a:p>
            <a:r>
              <a:rPr lang="ru-RU" dirty="0"/>
              <a:t>Для каждого проекта можно создать отдельный пакет со сценариями обработки данных, подключениями и визуализациями</a:t>
            </a:r>
          </a:p>
          <a:p>
            <a:r>
              <a:rPr lang="ru-RU" dirty="0"/>
              <a:t>Для черновой работы можно производить все те же операции с помощью черновика. Для сохранения его как пакета вручную пройти процесс сохранения</a:t>
            </a:r>
          </a:p>
          <a:p>
            <a:r>
              <a:rPr lang="ru-RU" dirty="0"/>
              <a:t>Открытие ранее созданных пакетов</a:t>
            </a:r>
          </a:p>
          <a:p>
            <a:r>
              <a:rPr lang="ru-RU" dirty="0"/>
              <a:t>Обратная совместимость</a:t>
            </a:r>
            <a:r>
              <a:rPr lang="en-US" dirty="0"/>
              <a:t> </a:t>
            </a:r>
            <a:r>
              <a:rPr lang="ru-RU" dirty="0"/>
              <a:t>пакетов для различных версий </a:t>
            </a:r>
            <a:r>
              <a:rPr lang="en-US" dirty="0" err="1"/>
              <a:t>Loginom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9B5CB576-1197-E9BE-3F0D-6757C0B3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009108"/>
            <a:ext cx="5689600" cy="3489072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098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№9. Параметры полей 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dirty="0"/>
          </a:p>
          <a:p>
            <a:r>
              <a:rPr lang="ru-RU" dirty="0"/>
              <a:t>Настройте параметры полей как показано на слайде, исключив поля, на основе которых проводилось вычисление новых, а также изменив метку для полей </a:t>
            </a:r>
            <a:r>
              <a:rPr lang="ru-RU" b="1" dirty="0" err="1"/>
              <a:t>конд</a:t>
            </a:r>
            <a:r>
              <a:rPr lang="ru-RU" b="1" dirty="0"/>
              <a:t>-т</a:t>
            </a:r>
            <a:r>
              <a:rPr lang="ru-RU" dirty="0"/>
              <a:t> и </a:t>
            </a:r>
            <a:r>
              <a:rPr lang="ru-RU" b="1" dirty="0"/>
              <a:t>вода</a:t>
            </a:r>
            <a:r>
              <a:rPr lang="ru-RU" dirty="0"/>
              <a:t> на новые метки</a:t>
            </a:r>
          </a:p>
          <a:p>
            <a:r>
              <a:rPr lang="ru-RU" dirty="0"/>
              <a:t>Выполните узел и выполните быстрый просмотр выходного порта из узла «Параметры полей»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60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081D8F08-93A3-96BF-05CB-0A9DA640E0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8009" y="3212976"/>
            <a:ext cx="5689600" cy="2457733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53A31B-472C-BF06-10A3-5BA48BD5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262" y="1700808"/>
            <a:ext cx="5426356" cy="108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1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«Дата и время»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Обработчик Дата и время производит трансформацию данных формата Дата/Время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Суть такого преобразования заключается в том, что на основе столбца с информацией о дате/времени формируется один или несколько дополнительных столбцов, в которых выделяется определенная информация о дате/времени.</a:t>
            </a:r>
            <a:endParaRPr lang="en-US" dirty="0"/>
          </a:p>
          <a:p>
            <a:r>
              <a:rPr lang="ru-RU" dirty="0"/>
              <a:t>Вычисляет новые столбцы данных на основе преобразований даты и времени. Позволяет вычислять:</a:t>
            </a:r>
          </a:p>
          <a:p>
            <a:r>
              <a:rPr lang="ru-RU" dirty="0"/>
              <a:t>даты начала и конца периодов, </a:t>
            </a:r>
          </a:p>
          <a:p>
            <a:r>
              <a:rPr lang="ru-RU" dirty="0"/>
              <a:t>календарные сущности (день, неделя, месяц, квартал, год, …)</a:t>
            </a:r>
          </a:p>
          <a:p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8F6B87A7-D74E-63AD-59A8-C69811527A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69275" y="2805906"/>
            <a:ext cx="1685925" cy="1895475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2868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преобразования «Дата и время»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300" dirty="0"/>
              <a:t>На основе исходного столбца формируются остальные. В каждом сформированном столбце выделена определенная информация из даты, например, день месяца, минута.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62</a:t>
            </a:fld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FF3FD24-B789-A11A-55DD-71D4A1B1F2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69678938"/>
              </p:ext>
            </p:extLst>
          </p:nvPr>
        </p:nvGraphicFramePr>
        <p:xfrm>
          <a:off x="6168008" y="1270001"/>
          <a:ext cx="5688630" cy="4967286"/>
        </p:xfrm>
        <a:graphic>
          <a:graphicData uri="http://schemas.openxmlformats.org/drawingml/2006/table">
            <a:tbl>
              <a:tblPr/>
              <a:tblGrid>
                <a:gridCol w="948105">
                  <a:extLst>
                    <a:ext uri="{9D8B030D-6E8A-4147-A177-3AD203B41FA5}">
                      <a16:colId xmlns:a16="http://schemas.microsoft.com/office/drawing/2014/main" val="3730151797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1576524346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3374021859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2455265439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1995381610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3720917951"/>
                    </a:ext>
                  </a:extLst>
                </a:gridCol>
              </a:tblGrid>
              <a:tr h="827881"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Дата (исходный столбец)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(Год + Месяц)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Дата (Год + День)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b="1" dirty="0">
                          <a:effectLst/>
                        </a:rPr>
                        <a:t>Дата (День месяца)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b="1" dirty="0">
                          <a:effectLst/>
                        </a:rPr>
                        <a:t>Дата (Минута)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Дата (Свой формат)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83903"/>
                  </a:ext>
                </a:extLst>
              </a:tr>
              <a:tr h="827881">
                <a:tc>
                  <a:txBody>
                    <a:bodyPr/>
                    <a:lstStyle/>
                    <a:p>
                      <a:pPr algn="l"/>
                      <a:r>
                        <a:rPr lang="ru-RU" sz="1300" dirty="0">
                          <a:effectLst/>
                        </a:rPr>
                        <a:t>03.04.2012 00:04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 dirty="0">
                          <a:effectLst/>
                        </a:rPr>
                        <a:t>01.04.2012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03.04.2012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3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4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произвольный текст - 03.04.12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954669"/>
                  </a:ext>
                </a:extLst>
              </a:tr>
              <a:tr h="827881"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17.04.2012 19:39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 dirty="0">
                          <a:effectLst/>
                        </a:rPr>
                        <a:t>01.04.2012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 dirty="0">
                          <a:effectLst/>
                        </a:rPr>
                        <a:t>17.04.2012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17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39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произвольный текст - 17.04.12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682906"/>
                  </a:ext>
                </a:extLst>
              </a:tr>
              <a:tr h="827881"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09.05.2012 19:42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01.05.2012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09.05.2012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 dirty="0">
                          <a:effectLst/>
                        </a:rPr>
                        <a:t>9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 dirty="0">
                          <a:effectLst/>
                        </a:rPr>
                        <a:t>42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 dirty="0">
                          <a:effectLst/>
                        </a:rPr>
                        <a:t>произвольный текст - 09.05.12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271261"/>
                  </a:ext>
                </a:extLst>
              </a:tr>
              <a:tr h="827881"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16.05.2012 12:13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01.05.2012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16.05.2012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16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13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 dirty="0">
                          <a:effectLst/>
                        </a:rPr>
                        <a:t>произвольный текст - 16.05.12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21660"/>
                  </a:ext>
                </a:extLst>
              </a:tr>
              <a:tr h="827881"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28.05.2012 20:35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01.05.2012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28.05.2012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28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35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 dirty="0">
                          <a:effectLst/>
                        </a:rPr>
                        <a:t>произвольный текст - 28.05.12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11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295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преобразования «Дата и время»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2300" dirty="0"/>
              <a:t>В области Поле отображаются поля входного набора данных с типом </a:t>
            </a:r>
            <a:r>
              <a:rPr lang="ru-RU" sz="2300" b="1" dirty="0"/>
              <a:t>Дата/Время</a:t>
            </a:r>
            <a:r>
              <a:rPr lang="ru-RU" sz="2300" dirty="0"/>
              <a:t>. Эти поля можно отсортировать по количеству выбранных преобразований. Для этого нужно нажать на заголовок столбца с количеством преобразований. </a:t>
            </a:r>
            <a:r>
              <a:rPr lang="ru-RU" sz="2300" b="1" dirty="0"/>
              <a:t>Сортировка</a:t>
            </a:r>
            <a:r>
              <a:rPr lang="ru-RU" sz="2300" dirty="0"/>
              <a:t> возможна по возрастанию и по убыванию.</a:t>
            </a:r>
          </a:p>
          <a:p>
            <a:pPr marL="0" indent="0">
              <a:buNone/>
            </a:pPr>
            <a:r>
              <a:rPr lang="ru-RU" sz="2300" dirty="0"/>
              <a:t>В области</a:t>
            </a:r>
            <a:r>
              <a:rPr lang="ru-RU" sz="2300" b="1" dirty="0"/>
              <a:t> Разбиение </a:t>
            </a:r>
            <a:r>
              <a:rPr lang="ru-RU" sz="2300" dirty="0"/>
              <a:t>при помощи флажков </a:t>
            </a:r>
            <a:r>
              <a:rPr lang="ru-RU" sz="2300" dirty="0" err="1"/>
              <a:t>чекбокса</a:t>
            </a:r>
            <a:r>
              <a:rPr lang="ru-RU" sz="2300" dirty="0"/>
              <a:t> необходимо выбрать формат и тип данных для преобразования.</a:t>
            </a:r>
          </a:p>
          <a:p>
            <a:pPr marL="0" indent="0">
              <a:buNone/>
            </a:pPr>
            <a:r>
              <a:rPr lang="ru-RU" sz="2300" dirty="0"/>
              <a:t>Возможны варианты преобразования в следующие типы данных:</a:t>
            </a:r>
          </a:p>
          <a:p>
            <a:r>
              <a:rPr lang="ru-RU" sz="2300" dirty="0"/>
              <a:t>Дата/Время;</a:t>
            </a:r>
          </a:p>
          <a:p>
            <a:r>
              <a:rPr lang="ru-RU" sz="2300" dirty="0"/>
              <a:t>Число;</a:t>
            </a:r>
          </a:p>
          <a:p>
            <a:r>
              <a:rPr lang="ru-RU" sz="2300" dirty="0"/>
              <a:t>Строка.</a:t>
            </a:r>
          </a:p>
          <a:p>
            <a:pPr marL="0" indent="0">
              <a:buNone/>
            </a:pPr>
            <a:r>
              <a:rPr lang="ru-RU" sz="2300" dirty="0"/>
              <a:t>При преобразовании в тип данных Дата/Время для ряда форматов имеется возможность выбрать начало и/или конец периода.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63</a:t>
            </a:fld>
            <a:endParaRPr lang="ru-RU"/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FE06F726-6813-9060-84F5-D046C31F5B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2557" y="1270000"/>
            <a:ext cx="5239361" cy="4967288"/>
          </a:xfrm>
        </p:spPr>
      </p:pic>
    </p:spTree>
    <p:extLst>
      <p:ext uri="{BB962C8B-B14F-4D97-AF65-F5344CB8AC3E}">
        <p14:creationId xmlns:p14="http://schemas.microsoft.com/office/powerpoint/2010/main" val="21342793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№10. Выделение начала месяца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300" dirty="0"/>
              <a:t>Модуль </a:t>
            </a:r>
            <a:r>
              <a:rPr lang="en-US" sz="2300" dirty="0"/>
              <a:t>demo_3_6_</a:t>
            </a:r>
            <a:r>
              <a:rPr lang="ru-RU" sz="2300" dirty="0" err="1"/>
              <a:t>дата_время</a:t>
            </a:r>
            <a:endParaRPr lang="ru-RU" sz="2300" dirty="0"/>
          </a:p>
          <a:p>
            <a:r>
              <a:rPr lang="ru-RU" sz="2300" dirty="0"/>
              <a:t>Для созданного сценария в задании №9 добавим компонент даты и времени для выделения даты начала месяца добычи газа.</a:t>
            </a:r>
          </a:p>
          <a:p>
            <a:r>
              <a:rPr lang="ru-RU" sz="2300" dirty="0"/>
              <a:t>Даты замеров в нашей выборке данных размещены неравномерно, что мешает обрабатывать данные временных рядов.</a:t>
            </a:r>
          </a:p>
          <a:p>
            <a:r>
              <a:rPr lang="ru-RU" sz="2300" dirty="0"/>
              <a:t>Добавим в сценарий модуля обработки данных компонент «</a:t>
            </a:r>
            <a:r>
              <a:rPr lang="ru-RU" sz="2300" b="1" dirty="0"/>
              <a:t>Дата и время</a:t>
            </a:r>
            <a:r>
              <a:rPr lang="ru-RU" sz="2300" dirty="0"/>
              <a:t>»</a:t>
            </a:r>
          </a:p>
          <a:p>
            <a:r>
              <a:rPr lang="ru-RU" sz="2300" dirty="0"/>
              <a:t>Соединим выходной порт «Параметров полей» с входным портом «Дата и время»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64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E1E9EA3-84A2-023E-EE2D-84ECD6C240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3271664"/>
            <a:ext cx="5689600" cy="963959"/>
          </a:xfrm>
        </p:spPr>
      </p:pic>
    </p:spTree>
    <p:extLst>
      <p:ext uri="{BB962C8B-B14F-4D97-AF65-F5344CB8AC3E}">
        <p14:creationId xmlns:p14="http://schemas.microsoft.com/office/powerpoint/2010/main" val="3087749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№10. Выделение начала месяца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2300" dirty="0"/>
              <a:t>Для поля «</a:t>
            </a:r>
            <a:r>
              <a:rPr lang="ru-RU" sz="2300" b="1" dirty="0"/>
              <a:t>Дата замера</a:t>
            </a:r>
            <a:r>
              <a:rPr lang="ru-RU" sz="2300" dirty="0"/>
              <a:t>» выберем разбиение по дате начала </a:t>
            </a:r>
            <a:r>
              <a:rPr lang="ru-RU" sz="2300" i="1" dirty="0" err="1"/>
              <a:t>Год+месяц</a:t>
            </a:r>
            <a:endParaRPr lang="en-US" sz="2300" i="1" dirty="0"/>
          </a:p>
          <a:p>
            <a:r>
              <a:rPr lang="ru-RU" sz="2300" dirty="0"/>
              <a:t>Сохраним настройки узла и выполним его</a:t>
            </a:r>
          </a:p>
          <a:p>
            <a:r>
              <a:rPr lang="ru-RU" sz="2300" dirty="0"/>
              <a:t>На выходном порте узла активируем быстрый просмотр, чтобы убедиться в результате работы компонента</a:t>
            </a:r>
          </a:p>
          <a:p>
            <a:pPr marL="0" indent="0">
              <a:buNone/>
            </a:pPr>
            <a:endParaRPr lang="ru-RU" sz="230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65</a:t>
            </a:fld>
            <a:endParaRPr lang="ru-RU"/>
          </a:p>
        </p:txBody>
      </p:sp>
      <p:pic>
        <p:nvPicPr>
          <p:cNvPr id="9" name="Объект 16">
            <a:extLst>
              <a:ext uri="{FF2B5EF4-FFF2-40B4-BE49-F238E27FC236}">
                <a16:creationId xmlns:a16="http://schemas.microsoft.com/office/drawing/2014/main" id="{CB681907-1967-E48D-5848-310C1EAC91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2557" y="1270000"/>
            <a:ext cx="5239361" cy="496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452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«Группировка» и агрегация данных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Компонент «Группировка» осуществляет операцию агрегации данных в таблице по полям групп с использованием агрегационных функций для полей показателей</a:t>
            </a:r>
          </a:p>
          <a:p>
            <a:r>
              <a:rPr lang="ru-RU" dirty="0"/>
              <a:t>При настройке группировки можно выбрать два типа полей:</a:t>
            </a:r>
          </a:p>
          <a:p>
            <a:r>
              <a:rPr lang="ru-RU" b="1" dirty="0"/>
              <a:t>Группы</a:t>
            </a:r>
            <a:r>
              <a:rPr lang="ru-RU" dirty="0"/>
              <a:t> – те поля, в которых содержатся общие для нескольких записей значения групп</a:t>
            </a:r>
          </a:p>
          <a:p>
            <a:r>
              <a:rPr lang="ru-RU" b="1" dirty="0"/>
              <a:t>Показатели</a:t>
            </a:r>
            <a:r>
              <a:rPr lang="ru-RU" dirty="0"/>
              <a:t> – те поля, на основе которых вычисляется агрегационная функция для записей со схожими значениями в поле </a:t>
            </a:r>
            <a:r>
              <a:rPr lang="ru-RU" b="1" dirty="0"/>
              <a:t>групп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7E3F923-D4C0-32BA-F94B-7777B4D149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68208" y="1136684"/>
            <a:ext cx="2076450" cy="2228850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66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B9C0FC-22B9-9CDF-DE10-3A3F2FB79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145" y="3718003"/>
            <a:ext cx="46005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895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«Группировка» и агрегация данных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Компонент осуществляет обработку данных по схожему принципу с оператором </a:t>
            </a:r>
            <a:r>
              <a:rPr lang="en-US" dirty="0"/>
              <a:t>GROUP BY </a:t>
            </a:r>
            <a:r>
              <a:rPr lang="ru-RU" dirty="0"/>
              <a:t>языка </a:t>
            </a:r>
            <a:r>
              <a:rPr lang="en-US" dirty="0"/>
              <a:t>SQL</a:t>
            </a:r>
            <a:endParaRPr lang="ru-RU" dirty="0"/>
          </a:p>
          <a:p>
            <a:r>
              <a:rPr lang="ru-RU" dirty="0"/>
              <a:t>Необходимо</a:t>
            </a:r>
            <a:r>
              <a:rPr lang="en-US" dirty="0"/>
              <a:t> </a:t>
            </a:r>
            <a:r>
              <a:rPr lang="ru-RU" dirty="0"/>
              <a:t>сначала выбрать агрегационные функции над полями, а затем выбрать поля, по которым происходит группировка вычислений</a:t>
            </a:r>
          </a:p>
          <a:p>
            <a:r>
              <a:rPr lang="ru-RU" dirty="0"/>
              <a:t>Ограничения на поля для групп сохраняются, это должны быть дискретные поля с перечнем уникальных значений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C271DDE-767E-57DB-7372-15C116B868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7663" y="1691481"/>
            <a:ext cx="4629150" cy="4124325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735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«Группировка» и агрегация данных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Чтобы перенести поля в группы можно их перетащить туда с помощью ЛКМ одно за другим, или выделив все через </a:t>
            </a:r>
            <a:r>
              <a:rPr lang="en-US" b="1" dirty="0"/>
              <a:t>ctrl</a:t>
            </a:r>
            <a:r>
              <a:rPr lang="en-US" dirty="0"/>
              <a:t> </a:t>
            </a:r>
            <a:r>
              <a:rPr lang="ru-RU" dirty="0"/>
              <a:t>нажать на кнопку «</a:t>
            </a:r>
            <a:r>
              <a:rPr lang="ru-RU" b="1" dirty="0"/>
              <a:t>Переместить в группы</a:t>
            </a:r>
            <a:r>
              <a:rPr lang="ru-RU" dirty="0"/>
              <a:t>» (</a:t>
            </a:r>
            <a:r>
              <a:rPr lang="en-US" dirty="0" err="1"/>
              <a:t>Alt+G</a:t>
            </a:r>
            <a:r>
              <a:rPr lang="ru-RU" dirty="0"/>
              <a:t>)</a:t>
            </a:r>
            <a:r>
              <a:rPr lang="en-US" dirty="0"/>
              <a:t>. </a:t>
            </a:r>
            <a:r>
              <a:rPr lang="ru-RU" dirty="0"/>
              <a:t>Поля в группах можно менять местами, меняя порядок вывода групп в выходной таблице</a:t>
            </a:r>
          </a:p>
          <a:p>
            <a:r>
              <a:rPr lang="ru-RU" dirty="0"/>
              <a:t>Показатели переносятся схожим образом, но с помощью другой кнопки «</a:t>
            </a:r>
            <a:r>
              <a:rPr lang="ru-RU" b="1" dirty="0"/>
              <a:t>Переместить в показатели</a:t>
            </a:r>
            <a:r>
              <a:rPr lang="ru-RU" dirty="0"/>
              <a:t>» (</a:t>
            </a:r>
            <a:r>
              <a:rPr lang="en-US" dirty="0" err="1"/>
              <a:t>Alt+S</a:t>
            </a:r>
            <a:r>
              <a:rPr lang="ru-RU" dirty="0"/>
              <a:t>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C271DDE-767E-57DB-7372-15C116B868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7663" y="1691481"/>
            <a:ext cx="4629150" cy="4124325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653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«Группировка» и агрегация данных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Настройка вычисляемых статистик доступна на этапе выбора списка показателей. Для выбора вычисляемой статистики для конкретного поля достаточно нажать на него два раза или с помощью ПКМ</a:t>
            </a:r>
            <a:r>
              <a:rPr lang="en-US" dirty="0"/>
              <a:t> </a:t>
            </a:r>
            <a:r>
              <a:rPr lang="ru-RU" dirty="0"/>
              <a:t>перейти в раздел выбора показателей.</a:t>
            </a:r>
          </a:p>
          <a:p>
            <a:r>
              <a:rPr lang="ru-RU" dirty="0"/>
              <a:t>Для </a:t>
            </a:r>
            <a:r>
              <a:rPr lang="ru-RU" b="1" dirty="0"/>
              <a:t>строковых данных </a:t>
            </a:r>
            <a:r>
              <a:rPr lang="ru-RU" dirty="0"/>
              <a:t>недоступны среднее, медиана, СКО и сумма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69</a:t>
            </a:fld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C742EC8C-2437-AEB1-6F85-B498392BF8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001171"/>
            <a:ext cx="5689600" cy="3504945"/>
          </a:xfrm>
        </p:spPr>
      </p:pic>
    </p:spTree>
    <p:extLst>
      <p:ext uri="{BB962C8B-B14F-4D97-AF65-F5344CB8AC3E}">
        <p14:creationId xmlns:p14="http://schemas.microsoft.com/office/powerpoint/2010/main" val="1758685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Навигация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В кнопке «Пакеты» можно найти интерфейс взаимодействия с пакетами </a:t>
            </a:r>
            <a:r>
              <a:rPr lang="en-US" dirty="0" err="1"/>
              <a:t>Loginom</a:t>
            </a:r>
            <a:endParaRPr lang="en-US" dirty="0"/>
          </a:p>
          <a:p>
            <a:r>
              <a:rPr lang="ru-RU" dirty="0"/>
              <a:t>По кнопке «Навигация» открывается древовидная структура проекта</a:t>
            </a:r>
          </a:p>
          <a:p>
            <a:r>
              <a:rPr lang="ru-RU" dirty="0"/>
              <a:t>Проект (пакет) состоит из модулей, каждый из которых решает задачу обработки данных</a:t>
            </a:r>
          </a:p>
          <a:p>
            <a:r>
              <a:rPr lang="ru-RU" dirty="0"/>
              <a:t>Модульная структура проекта позволяет отделять логику обработки данных на разных стадиях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7DD197AB-F3C4-9DD7-E24A-1553A45E11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4268"/>
          <a:stretch/>
        </p:blipFill>
        <p:spPr>
          <a:xfrm>
            <a:off x="9032722" y="1124744"/>
            <a:ext cx="3159278" cy="3655152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7BEEC0-4A47-5F21-94F9-D93FF8A54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771"/>
          <a:stretch/>
        </p:blipFill>
        <p:spPr>
          <a:xfrm>
            <a:off x="6023993" y="1080049"/>
            <a:ext cx="2753670" cy="462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547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№11. Группировка данных в добыче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en-US" dirty="0"/>
              <a:t>demo_3_7_</a:t>
            </a:r>
            <a:r>
              <a:rPr lang="ru-RU" dirty="0" err="1"/>
              <a:t>группировка_данных</a:t>
            </a:r>
            <a:endParaRPr lang="ru-RU" dirty="0"/>
          </a:p>
          <a:p>
            <a:r>
              <a:rPr lang="ru-RU" dirty="0"/>
              <a:t>Добавим в сценарий обработки данных расчёт среднемесячных показателей для того, чтобы нормировать временные показатели измерений в одну интервальную шкалу</a:t>
            </a:r>
          </a:p>
          <a:p>
            <a:r>
              <a:rPr lang="ru-RU" dirty="0"/>
              <a:t>Добавим в сценарий из задания №10 компонент «Группировка»</a:t>
            </a:r>
          </a:p>
          <a:p>
            <a:r>
              <a:rPr lang="ru-RU" dirty="0"/>
              <a:t>Соединим выходной порт «Дата и время» с входным портом «Группировка»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70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2A903A4-4C4E-CA3B-2BE9-D94502A3E6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314800"/>
            <a:ext cx="5689600" cy="2877687"/>
          </a:xfrm>
        </p:spPr>
      </p:pic>
    </p:spTree>
    <p:extLst>
      <p:ext uri="{BB962C8B-B14F-4D97-AF65-F5344CB8AC3E}">
        <p14:creationId xmlns:p14="http://schemas.microsoft.com/office/powerpoint/2010/main" val="8217836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№11. Группировка данных в добыче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настройке группировки выберем следующие поля в качестве групп:</a:t>
            </a:r>
            <a:endParaRPr lang="en-US" dirty="0"/>
          </a:p>
          <a:p>
            <a:r>
              <a:rPr lang="ru-RU" dirty="0"/>
              <a:t>Дата замера (</a:t>
            </a:r>
            <a:r>
              <a:rPr lang="ru-RU" dirty="0" err="1"/>
              <a:t>Год+месяц</a:t>
            </a:r>
            <a:r>
              <a:rPr lang="ru-RU" dirty="0"/>
              <a:t>)</a:t>
            </a:r>
          </a:p>
          <a:p>
            <a:r>
              <a:rPr lang="en-US" dirty="0"/>
              <a:t>ID</a:t>
            </a:r>
          </a:p>
          <a:p>
            <a:r>
              <a:rPr lang="ru-RU" dirty="0"/>
              <a:t>Куст</a:t>
            </a:r>
          </a:p>
          <a:p>
            <a:r>
              <a:rPr lang="ru-RU" dirty="0"/>
              <a:t>Группа</a:t>
            </a:r>
          </a:p>
          <a:p>
            <a:pPr marL="0" indent="0">
              <a:buNone/>
            </a:pPr>
            <a:r>
              <a:rPr lang="ru-RU" dirty="0"/>
              <a:t>В настройке группировки выберем все числовые поля в качестве показателей и рассчитаем для них </a:t>
            </a:r>
            <a:r>
              <a:rPr lang="ru-RU" b="1" dirty="0"/>
              <a:t>среднее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71</a:t>
            </a:fld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BB36A35-0290-AA41-8CC7-AECF90D671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8865" y="1660976"/>
            <a:ext cx="4629150" cy="4124325"/>
          </a:xfrm>
        </p:spPr>
      </p:pic>
    </p:spTree>
    <p:extLst>
      <p:ext uri="{BB962C8B-B14F-4D97-AF65-F5344CB8AC3E}">
        <p14:creationId xmlns:p14="http://schemas.microsoft.com/office/powerpoint/2010/main" val="42586410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№11. Группировка данных в добыче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Сколько записей мы получили в результате операции группировки данных?</a:t>
            </a:r>
          </a:p>
          <a:p>
            <a:pPr marL="0" indent="0">
              <a:buNone/>
            </a:pPr>
            <a:r>
              <a:rPr lang="ru-RU" dirty="0"/>
              <a:t>Какие месяц и год были первыми в списке после группировки?</a:t>
            </a:r>
          </a:p>
          <a:p>
            <a:pPr marL="0" indent="0">
              <a:buNone/>
            </a:pPr>
            <a:r>
              <a:rPr lang="ru-RU" dirty="0"/>
              <a:t>Какие скважины по </a:t>
            </a:r>
            <a:r>
              <a:rPr lang="en-US" dirty="0"/>
              <a:t>ID</a:t>
            </a:r>
            <a:r>
              <a:rPr lang="ru-RU" dirty="0"/>
              <a:t> наблюдались в первый месяц в выходной выборке данных?</a:t>
            </a:r>
          </a:p>
          <a:p>
            <a:pPr marL="0" indent="0">
              <a:buNone/>
            </a:pPr>
            <a:r>
              <a:rPr lang="ru-RU" dirty="0"/>
              <a:t>Какова максимальная скорость добычи конденсата в первый месяц наблюдения? (до 2 знака после запятой)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72</a:t>
            </a:fld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BB36A35-0290-AA41-8CC7-AECF90D671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8865" y="1660976"/>
            <a:ext cx="4629150" cy="4124325"/>
          </a:xfrm>
        </p:spPr>
      </p:pic>
    </p:spTree>
    <p:extLst>
      <p:ext uri="{BB962C8B-B14F-4D97-AF65-F5344CB8AC3E}">
        <p14:creationId xmlns:p14="http://schemas.microsoft.com/office/powerpoint/2010/main" val="1831391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Обогащение данных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6520316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Компоненты обогащения данных решают задачу увеличения числа строк или столбцов, посредством соединения двух различных таблиц данных</a:t>
            </a:r>
          </a:p>
          <a:p>
            <a:pPr marL="0" indent="0">
              <a:buNone/>
            </a:pPr>
            <a:r>
              <a:rPr lang="ru-RU" dirty="0"/>
              <a:t>По смыслу операторы обогащения повторяют стандартные операторы </a:t>
            </a:r>
            <a:r>
              <a:rPr lang="en-US" dirty="0"/>
              <a:t>JOIN, UNION, MERGE </a:t>
            </a:r>
            <a:r>
              <a:rPr lang="ru-RU" dirty="0"/>
              <a:t>языка </a:t>
            </a:r>
            <a:r>
              <a:rPr lang="en-US" dirty="0"/>
              <a:t>SQL</a:t>
            </a:r>
            <a:endParaRPr lang="ru-RU" dirty="0"/>
          </a:p>
          <a:p>
            <a:r>
              <a:rPr lang="ru-RU" dirty="0"/>
              <a:t>Слияние – </a:t>
            </a:r>
            <a:r>
              <a:rPr lang="en-US" dirty="0"/>
              <a:t>JOIN </a:t>
            </a:r>
            <a:r>
              <a:rPr lang="ru-RU" dirty="0"/>
              <a:t>различного вида</a:t>
            </a:r>
            <a:endParaRPr lang="en-US" dirty="0"/>
          </a:p>
          <a:p>
            <a:r>
              <a:rPr lang="ru-RU" dirty="0"/>
              <a:t>Дополнение – множественный </a:t>
            </a:r>
            <a:r>
              <a:rPr lang="en-US" dirty="0"/>
              <a:t>LEFT JOIN</a:t>
            </a:r>
            <a:endParaRPr lang="ru-RU" dirty="0"/>
          </a:p>
          <a:p>
            <a:r>
              <a:rPr lang="ru-RU" dirty="0"/>
              <a:t>Объединение – </a:t>
            </a:r>
            <a:r>
              <a:rPr lang="en-US" dirty="0"/>
              <a:t>UNION </a:t>
            </a:r>
            <a:r>
              <a:rPr lang="ru-RU" dirty="0"/>
              <a:t>строк данных</a:t>
            </a:r>
          </a:p>
          <a:p>
            <a:r>
              <a:rPr lang="ru-RU" dirty="0"/>
              <a:t>Соединение – конкатенация</a:t>
            </a:r>
            <a:r>
              <a:rPr lang="en-US" dirty="0"/>
              <a:t> </a:t>
            </a:r>
            <a:r>
              <a:rPr lang="ru-RU" dirty="0"/>
              <a:t>таблиц по столбцам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B3814468-FC83-9BB5-0DC6-0CB20B9052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4751" y="1270000"/>
            <a:ext cx="4294974" cy="496728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54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Обогащение данных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836502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Приведем далее примеры обогащения данных на основе импортированной в </a:t>
            </a:r>
            <a:r>
              <a:rPr lang="en-US" dirty="0" err="1"/>
              <a:t>Loginom</a:t>
            </a:r>
            <a:r>
              <a:rPr lang="ru-RU" dirty="0"/>
              <a:t> базы данных из задания №4. </a:t>
            </a:r>
          </a:p>
          <a:p>
            <a:pPr marL="0" indent="0">
              <a:buNone/>
            </a:pPr>
            <a:r>
              <a:rPr lang="ru-RU" dirty="0"/>
              <a:t>Из базы данных </a:t>
            </a:r>
            <a:r>
              <a:rPr lang="en-US" dirty="0" err="1"/>
              <a:t>Chinook.db</a:t>
            </a:r>
            <a:r>
              <a:rPr lang="en-US" dirty="0"/>
              <a:t> </a:t>
            </a:r>
            <a:r>
              <a:rPr lang="ru-RU" dirty="0"/>
              <a:t>будут импортированы таблицы данных и соединены посредством различных методов обогащения данных в </a:t>
            </a:r>
            <a:r>
              <a:rPr lang="en-US" dirty="0" err="1"/>
              <a:t>Loginom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Примеры обогащения данных представлены в пакете </a:t>
            </a:r>
            <a:r>
              <a:rPr lang="en-US" dirty="0" err="1"/>
              <a:t>demo_loginom.lgp</a:t>
            </a:r>
            <a:r>
              <a:rPr lang="en-US" dirty="0"/>
              <a:t> </a:t>
            </a:r>
            <a:r>
              <a:rPr lang="ru-RU" dirty="0"/>
              <a:t>в модулях </a:t>
            </a:r>
            <a:r>
              <a:rPr lang="en-US" dirty="0"/>
              <a:t>demo_4_*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74</a:t>
            </a:fld>
            <a:endParaRPr lang="ru-RU"/>
          </a:p>
        </p:txBody>
      </p:sp>
      <p:pic>
        <p:nvPicPr>
          <p:cNvPr id="10" name="Объект 13">
            <a:extLst>
              <a:ext uri="{FF2B5EF4-FFF2-40B4-BE49-F238E27FC236}">
                <a16:creationId xmlns:a16="http://schemas.microsoft.com/office/drawing/2014/main" id="{2D311DE0-DB08-4F10-DBCE-507615944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937" y="1268760"/>
            <a:ext cx="5689600" cy="9635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CF61367-011B-3079-B520-F3D405B71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258" y="2445305"/>
            <a:ext cx="2476500" cy="13049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1A1431E-426F-815A-4BD7-BB2634E08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737" y="2612647"/>
            <a:ext cx="2926233" cy="263616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F242C8C-0064-A8D1-9DFE-E127FDA6C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713" y="3988497"/>
            <a:ext cx="2690391" cy="20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838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Обогащение данных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75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3DB7B1-3900-97EE-2475-24B6A9FBF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375" y="1106448"/>
            <a:ext cx="7281166" cy="50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831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«Слияние»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Компонент «</a:t>
            </a:r>
            <a:r>
              <a:rPr lang="ru-RU" b="1" dirty="0"/>
              <a:t>Слияние</a:t>
            </a:r>
            <a:r>
              <a:rPr lang="ru-RU" dirty="0"/>
              <a:t>» принимает на вход строго 2 таблицы в каждый из входных портов</a:t>
            </a:r>
          </a:p>
          <a:p>
            <a:r>
              <a:rPr lang="ru-RU" dirty="0"/>
              <a:t>Верхний порт отвечает за основной набор данных, нижний порт отвечает за присоединяемый набор данных</a:t>
            </a:r>
          </a:p>
          <a:p>
            <a:r>
              <a:rPr lang="ru-RU" dirty="0"/>
              <a:t>На этапе настройки слияния предлагается выбрать тип операции соединения (левое, внутреннее, …), а также перетаскиванием полей настроить соответствие соединения по ключам таблиц данных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35D0BBB-F177-760F-51F0-2A62F96954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6463" y="1216574"/>
            <a:ext cx="4713954" cy="2543824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76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D0143F-C1B0-9AB0-0B34-7CCBC989B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4" b="1"/>
          <a:stretch/>
        </p:blipFill>
        <p:spPr>
          <a:xfrm>
            <a:off x="6735344" y="3852228"/>
            <a:ext cx="4731941" cy="222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583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«Дополнение данных»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Компонент «Дополнение данных» соединяет таблицы с помощью левого соединения главной таблицы (верхний порт) с присоединяемыми таблицами (нижние порты)</a:t>
            </a:r>
          </a:p>
          <a:p>
            <a:r>
              <a:rPr lang="ru-RU" dirty="0"/>
              <a:t>Для каждой присоединяемой таблицы в настройках предлагается выбрать по какому полю для каждой входной таблицы стоит соединять поля с данными в единый выходной набор</a:t>
            </a:r>
          </a:p>
          <a:p>
            <a:r>
              <a:rPr lang="ru-RU" dirty="0"/>
              <a:t>Применяется для отношений многие-к-одному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77ACE30-BB4C-08D9-AE26-8FCDBCDD09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9238" y="1270000"/>
            <a:ext cx="5226000" cy="496728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0523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«Дополнение данных»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78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083E546E-FBDF-6644-C1FA-3D7C687D6B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10470" y="2132856"/>
            <a:ext cx="7171059" cy="2592288"/>
          </a:xfrm>
        </p:spPr>
      </p:pic>
    </p:spTree>
    <p:extLst>
      <p:ext uri="{BB962C8B-B14F-4D97-AF65-F5344CB8AC3E}">
        <p14:creationId xmlns:p14="http://schemas.microsoft.com/office/powerpoint/2010/main" val="9450108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«Дополнение данных»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Чаще всего компонент «Дополнение данных»</a:t>
            </a:r>
            <a:r>
              <a:rPr lang="en-US" dirty="0"/>
              <a:t> </a:t>
            </a:r>
            <a:r>
              <a:rPr lang="ru-RU" dirty="0"/>
              <a:t>используется для обогащения данных таблицы фактов данными из внешних нормативно-справочных источников данных</a:t>
            </a:r>
          </a:p>
          <a:p>
            <a:r>
              <a:rPr lang="ru-RU" dirty="0"/>
              <a:t>Например для номера заказа мы можем в таблице детализации заказов восстановить дату и время заказа, а также восстановить название блюд из меню по ключам позиций в детализации чеков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77ACE30-BB4C-08D9-AE26-8FCDBCDD09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9238" y="1270000"/>
            <a:ext cx="5226000" cy="496728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14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Модули и сценарии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Каждый модуль состоит из:</a:t>
            </a:r>
          </a:p>
          <a:p>
            <a:r>
              <a:rPr lang="ru-RU" dirty="0"/>
              <a:t>Вкладки </a:t>
            </a:r>
            <a:r>
              <a:rPr lang="ru-RU" b="1" dirty="0"/>
              <a:t>сценарий</a:t>
            </a:r>
            <a:r>
              <a:rPr lang="ru-RU" dirty="0"/>
              <a:t>, в котором производится обработка данных средствами </a:t>
            </a:r>
            <a:r>
              <a:rPr lang="en-US" dirty="0" err="1"/>
              <a:t>Loginom</a:t>
            </a:r>
            <a:r>
              <a:rPr lang="ru-RU" dirty="0"/>
              <a:t>;</a:t>
            </a:r>
          </a:p>
          <a:p>
            <a:r>
              <a:rPr lang="ru-RU" dirty="0"/>
              <a:t>Вкладки </a:t>
            </a:r>
            <a:r>
              <a:rPr lang="ru-RU" b="1" dirty="0"/>
              <a:t>подключения</a:t>
            </a:r>
            <a:r>
              <a:rPr lang="ru-RU" dirty="0"/>
              <a:t>, которая отвечает за соединение с внешними источниками, типа РСУБД или </a:t>
            </a:r>
            <a:r>
              <a:rPr lang="en-US" dirty="0"/>
              <a:t>REST</a:t>
            </a:r>
            <a:r>
              <a:rPr lang="ru-RU" dirty="0"/>
              <a:t>-сервисов</a:t>
            </a:r>
          </a:p>
          <a:p>
            <a:r>
              <a:rPr lang="ru-RU" dirty="0"/>
              <a:t>Вкладки</a:t>
            </a:r>
            <a:r>
              <a:rPr lang="en-US" dirty="0"/>
              <a:t> </a:t>
            </a:r>
            <a:r>
              <a:rPr lang="ru-RU" b="1" dirty="0"/>
              <a:t>компоненты</a:t>
            </a:r>
            <a:r>
              <a:rPr lang="ru-RU" dirty="0"/>
              <a:t> для продвинутой работы с </a:t>
            </a:r>
            <a:r>
              <a:rPr lang="ru-RU" dirty="0" err="1"/>
              <a:t>переиспользованием</a:t>
            </a:r>
            <a:r>
              <a:rPr lang="ru-RU" dirty="0"/>
              <a:t> логики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A378AA10-B8D8-AF68-FBF5-33E12C4650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45413" y="1515269"/>
            <a:ext cx="2533650" cy="4476750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9791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«Объединение»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Компонент «Объединение» выполняет роль </a:t>
            </a:r>
            <a:r>
              <a:rPr lang="en-US" dirty="0"/>
              <a:t>UNION </a:t>
            </a:r>
            <a:r>
              <a:rPr lang="ru-RU" dirty="0"/>
              <a:t>из языка </a:t>
            </a:r>
            <a:r>
              <a:rPr lang="en-US" dirty="0"/>
              <a:t>SQL </a:t>
            </a:r>
            <a:r>
              <a:rPr lang="ru-RU" dirty="0"/>
              <a:t>для обработки данных и соединяет данные из нескольких таблиц строками, дополняя записи данных снизу.</a:t>
            </a:r>
          </a:p>
          <a:p>
            <a:r>
              <a:rPr lang="ru-RU" dirty="0"/>
              <a:t>При настройке узла «Объединение»</a:t>
            </a:r>
            <a:r>
              <a:rPr lang="en-US" dirty="0"/>
              <a:t> </a:t>
            </a:r>
            <a:r>
              <a:rPr lang="ru-RU" dirty="0"/>
              <a:t>требуется выбрать общие поля для всех таблиц во избежание нарушения целостности данных</a:t>
            </a:r>
          </a:p>
          <a:p>
            <a:r>
              <a:rPr lang="ru-RU" dirty="0"/>
              <a:t>Выходная таблица обладает настроенной структурой выбранных общих полей для объединяемых таблиц данных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9BBD132-0B81-0EAD-7E79-24C13EBC23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25071" y="2467384"/>
            <a:ext cx="3928945" cy="2404400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DE68C2-73B0-83A8-F6FD-8EA26DD7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987" y="1124744"/>
            <a:ext cx="4467474" cy="13426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FED2DB-CC97-47ED-A079-AF340C4FA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612" y="4871784"/>
            <a:ext cx="5083653" cy="132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801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«Соединение»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Компонент «Соединение» конкатенирует столбцы данных без привязки к ключу или структуре таблиц</a:t>
            </a:r>
          </a:p>
          <a:p>
            <a:r>
              <a:rPr lang="ru-RU" dirty="0"/>
              <a:t>Необходим для «Сшивания» таблиц по столбцам, если таблицы не имеют общих полей и нужно расположить поля упорядоченных наборов рядом в одной таблице</a:t>
            </a:r>
          </a:p>
          <a:p>
            <a:r>
              <a:rPr lang="ru-RU" dirty="0"/>
              <a:t>При настройке можно указать принцип дополнения строк в меньшей таблице до таблицы с </a:t>
            </a:r>
            <a:r>
              <a:rPr lang="ru-RU" dirty="0" err="1"/>
              <a:t>бОльшим</a:t>
            </a:r>
            <a:r>
              <a:rPr lang="ru-RU" dirty="0"/>
              <a:t> числом записей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14D0FA6-873A-19F9-2E4B-DB3126DE98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9876" y="2204864"/>
            <a:ext cx="4907127" cy="254540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421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«Соединение»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4383413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 помощью компонента </a:t>
            </a:r>
            <a:r>
              <a:rPr lang="ru-RU" b="1" dirty="0"/>
              <a:t>Соединение</a:t>
            </a:r>
            <a:r>
              <a:rPr lang="ru-RU" dirty="0"/>
              <a:t> возможно, к примеру, добавить в набор</a:t>
            </a:r>
            <a:r>
              <a:rPr lang="en-US" dirty="0"/>
              <a:t> </a:t>
            </a:r>
            <a:r>
              <a:rPr lang="ru-RU" dirty="0"/>
              <a:t>данных поле с позициями объектов в рейтинге. Например, в ежемесячном рейтинге по</a:t>
            </a:r>
            <a:r>
              <a:rPr lang="en-US" dirty="0"/>
              <a:t> </a:t>
            </a:r>
            <a:r>
              <a:rPr lang="ru-RU" dirty="0"/>
              <a:t>продажам сети магазинов достаточно будет отсортировать магазины по убыванию</a:t>
            </a:r>
            <a:r>
              <a:rPr lang="en-US" dirty="0"/>
              <a:t> </a:t>
            </a:r>
            <a:r>
              <a:rPr lang="ru-RU" dirty="0"/>
              <a:t>суммы продаж, после чего можно добавить поле с позициями.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96953BE-2999-9D96-B6BE-9B914103CF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59896" y="2924944"/>
            <a:ext cx="6903476" cy="1409551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46501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CEEC0CD-EA47-3DC1-7903-66DC3B06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переменными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5323D04-C1CE-9E5D-5A3F-616A2D6E0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Создание пользовательских переменных</a:t>
            </a:r>
          </a:p>
          <a:p>
            <a:r>
              <a:rPr lang="ru-RU" dirty="0"/>
              <a:t>Использование переменных в узлах</a:t>
            </a:r>
          </a:p>
          <a:p>
            <a:r>
              <a:rPr lang="ru-RU" dirty="0"/>
              <a:t>Соединение, таблица в переменные, калькулятор переменных</a:t>
            </a:r>
          </a:p>
          <a:p>
            <a:r>
              <a:rPr lang="ru-RU" dirty="0"/>
              <a:t>Использование переменных для параметризации сценария обработки данных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B64F03-E187-51DA-A3C8-B9715A007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991B-37BF-405A-8C58-EBA11E5B2DFE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25062E-DEA8-28EB-FCFB-28692E04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68E74-9AEA-8673-E2BE-9174DEA8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0874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переменными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4" y="1268760"/>
            <a:ext cx="10576227" cy="4967118"/>
          </a:xfrm>
        </p:spPr>
        <p:txBody>
          <a:bodyPr>
            <a:normAutofit/>
          </a:bodyPr>
          <a:lstStyle/>
          <a:p>
            <a:r>
              <a:rPr lang="ru-RU" dirty="0"/>
              <a:t>Переменные в </a:t>
            </a:r>
            <a:r>
              <a:rPr lang="ru-RU" dirty="0" err="1"/>
              <a:t>Loginom</a:t>
            </a:r>
            <a:r>
              <a:rPr lang="ru-RU" dirty="0"/>
              <a:t> используются для создания динамических сценариев.</a:t>
            </a:r>
          </a:p>
          <a:p>
            <a:r>
              <a:rPr lang="ru-RU" b="1" dirty="0"/>
              <a:t>Переменная</a:t>
            </a:r>
            <a:r>
              <a:rPr lang="ru-RU" dirty="0"/>
              <a:t> – объект, содержащий одно значение.</a:t>
            </a:r>
          </a:p>
          <a:p>
            <a:r>
              <a:rPr lang="ru-RU" dirty="0"/>
              <a:t>Переменная имеет такие же параметры, что и поле набора данных: Метку, Имя, Тип, Значение.</a:t>
            </a:r>
          </a:p>
          <a:p>
            <a:r>
              <a:rPr lang="ru-RU" dirty="0"/>
              <a:t>Некоторые узлы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могут обладать </a:t>
            </a:r>
            <a:r>
              <a:rPr lang="ru-RU" b="1" dirty="0"/>
              <a:t>портом входных переменных</a:t>
            </a:r>
            <a:r>
              <a:rPr lang="ru-RU" dirty="0"/>
              <a:t> и </a:t>
            </a:r>
            <a:r>
              <a:rPr lang="ru-RU" b="1" dirty="0"/>
              <a:t>портом управляющих переменных</a:t>
            </a:r>
            <a:r>
              <a:rPr lang="ru-RU" dirty="0"/>
              <a:t>.</a:t>
            </a:r>
          </a:p>
          <a:p>
            <a:r>
              <a:rPr lang="ru-RU" dirty="0"/>
              <a:t>При открытии нового пакета в области построения сценария есть 5 портов переменных – </a:t>
            </a:r>
            <a:r>
              <a:rPr lang="ru-RU" b="1" dirty="0"/>
              <a:t>Переменные сценария</a:t>
            </a:r>
            <a:r>
              <a:rPr lang="ru-RU" dirty="0"/>
              <a:t>.</a:t>
            </a:r>
          </a:p>
          <a:p>
            <a:r>
              <a:rPr lang="ru-RU" dirty="0"/>
              <a:t>Порты переменных в сценарии расположены в следующем порядке: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9777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переменными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4" y="1268760"/>
            <a:ext cx="7119717" cy="4967118"/>
          </a:xfrm>
        </p:spPr>
        <p:txBody>
          <a:bodyPr>
            <a:normAutofit fontScale="92500"/>
          </a:bodyPr>
          <a:lstStyle/>
          <a:p>
            <a:r>
              <a:rPr lang="ru-RU" b="1" dirty="0"/>
              <a:t>Переменные</a:t>
            </a:r>
            <a:r>
              <a:rPr lang="ru-RU" dirty="0"/>
              <a:t> – порт содержит все переменные сценария с портов 2-5.</a:t>
            </a:r>
          </a:p>
          <a:p>
            <a:r>
              <a:rPr lang="ru-RU" b="1" dirty="0"/>
              <a:t>Переменные системы </a:t>
            </a:r>
            <a:r>
              <a:rPr lang="ru-RU" dirty="0"/>
              <a:t>– переменные окружения ОС, считываются из настроек ОС.</a:t>
            </a:r>
          </a:p>
          <a:p>
            <a:r>
              <a:rPr lang="ru-RU" b="1" dirty="0"/>
              <a:t>Переменные сессии </a:t>
            </a:r>
            <a:r>
              <a:rPr lang="ru-RU" dirty="0"/>
              <a:t>– содержат сведения о текущей сессии.</a:t>
            </a:r>
          </a:p>
          <a:p>
            <a:r>
              <a:rPr lang="ru-RU" b="1" dirty="0"/>
              <a:t>Переменные пакета </a:t>
            </a:r>
            <a:r>
              <a:rPr lang="ru-RU" dirty="0"/>
              <a:t>– содержат информацию о текущем пакете.</a:t>
            </a:r>
          </a:p>
          <a:p>
            <a:r>
              <a:rPr lang="ru-RU" b="1" dirty="0"/>
              <a:t>Переменные пользователя </a:t>
            </a:r>
            <a:r>
              <a:rPr lang="ru-RU" dirty="0"/>
              <a:t>– переменные, созданные пользователем.</a:t>
            </a:r>
          </a:p>
          <a:p>
            <a:pPr marL="0" indent="0">
              <a:buNone/>
            </a:pPr>
            <a:r>
              <a:rPr lang="ru-RU" dirty="0"/>
              <a:t>Порт переменных пользователя можно изменять и добавлять в него новые переменные и их значения, остальные порты изменять нельзя.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85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80E8552-68BA-DF9F-4843-4DDDC2A45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16401" r="64175" b="33201"/>
          <a:stretch/>
        </p:blipFill>
        <p:spPr>
          <a:xfrm>
            <a:off x="7896200" y="2055445"/>
            <a:ext cx="1373555" cy="27471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BF4E29A-0CBE-73ED-BDEB-61007A809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37" t="16401" r="64765" b="34250"/>
          <a:stretch/>
        </p:blipFill>
        <p:spPr>
          <a:xfrm>
            <a:off x="9869301" y="2055445"/>
            <a:ext cx="1231477" cy="267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20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751566" cy="4967118"/>
          </a:xfrm>
        </p:spPr>
        <p:txBody>
          <a:bodyPr>
            <a:normAutofit/>
          </a:bodyPr>
          <a:lstStyle/>
          <a:p>
            <a:r>
              <a:rPr lang="ru-RU" dirty="0"/>
              <a:t>Зададим параметризацию нашего сценария обработки данных добычи газа на месторождениях</a:t>
            </a:r>
          </a:p>
          <a:p>
            <a:r>
              <a:rPr lang="ru-RU" dirty="0"/>
              <a:t>Добавим в сценарий возможность считывать имя файла из входной переменной</a:t>
            </a:r>
          </a:p>
          <a:p>
            <a:r>
              <a:rPr lang="ru-RU" dirty="0"/>
              <a:t>Осуществлять фильтрацию данных по параметру </a:t>
            </a:r>
            <a:r>
              <a:rPr lang="en-US" dirty="0"/>
              <a:t>ID </a:t>
            </a:r>
            <a:r>
              <a:rPr lang="ru-RU" dirty="0"/>
              <a:t>скважины</a:t>
            </a:r>
          </a:p>
          <a:p>
            <a:r>
              <a:rPr lang="ru-RU" dirty="0"/>
              <a:t>Задавать ограничения в калькуляторе с помощью переменных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6A7CE4-04A4-34E0-637F-E155A5D5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955" y="2276872"/>
            <a:ext cx="5829045" cy="279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400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751566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 помощью ПКМ по узлу и выбора опции меню «Показать порт управляющих переменных» для фильтра строк создадим у него порт переменных, который сможет принимать входные параметры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87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E036AFB-72BB-F0E0-11C6-75C570E1A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81" t="27572" r="18697" b="7315"/>
          <a:stretch/>
        </p:blipFill>
        <p:spPr>
          <a:xfrm>
            <a:off x="6215336" y="1519586"/>
            <a:ext cx="5976664" cy="44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009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751566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 помощью ПКМ по появившемуся порту перейдем в его настройки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88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E5EF2A-D553-9942-F7B7-6B7FB1250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82" t="26900" r="19288" b="31100"/>
          <a:stretch/>
        </p:blipFill>
        <p:spPr>
          <a:xfrm>
            <a:off x="6287344" y="2204864"/>
            <a:ext cx="590465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789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751566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 помощью кнопки </a:t>
            </a:r>
            <a:r>
              <a:rPr lang="ru-RU" b="1" dirty="0"/>
              <a:t>добавить</a:t>
            </a:r>
            <a:r>
              <a:rPr lang="ru-RU" dirty="0"/>
              <a:t> мы сможем задать новую подаваемую переменную заданного типа с значением по умолчанию</a:t>
            </a:r>
          </a:p>
          <a:p>
            <a:pPr marL="0" indent="0">
              <a:buNone/>
            </a:pPr>
            <a:r>
              <a:rPr lang="ru-RU" dirty="0"/>
              <a:t>Создадим новую переменную как показано на слайде</a:t>
            </a:r>
          </a:p>
          <a:p>
            <a:pPr marL="0" indent="0">
              <a:buNone/>
            </a:pPr>
            <a:r>
              <a:rPr lang="ru-RU" dirty="0"/>
              <a:t>Отключим </a:t>
            </a:r>
            <a:r>
              <a:rPr lang="ru-RU" b="1" dirty="0" err="1"/>
              <a:t>автосинхронизацию</a:t>
            </a:r>
            <a:r>
              <a:rPr lang="ru-RU" dirty="0"/>
              <a:t> с помощью кнопки рядом с кнопкой </a:t>
            </a:r>
            <a:r>
              <a:rPr lang="ru-RU" b="1" dirty="0"/>
              <a:t>добавить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89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19C811-18A1-A700-DAD8-133FCDD90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1" t="8001" r="60041" b="75200"/>
          <a:stretch/>
        </p:blipFill>
        <p:spPr>
          <a:xfrm>
            <a:off x="7608168" y="1268760"/>
            <a:ext cx="2479776" cy="13681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625F6E4-A295-492A-7AA2-700B58D8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946" y="2780928"/>
            <a:ext cx="5072987" cy="31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55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Модули и сценарии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Создав модуль и перейдя к сценарию открывается пустое полотно. Сценарий позволяет выносить на него узлы компонентов обработки данных.</a:t>
            </a:r>
          </a:p>
          <a:p>
            <a:pPr marL="0" indent="0">
              <a:buNone/>
            </a:pPr>
            <a:r>
              <a:rPr lang="ru-RU" dirty="0"/>
              <a:t>Слева в сценарии находятся компоненты обработки данных, которые можно с помощью перетаскивания мышью перенести на полотно.</a:t>
            </a:r>
          </a:p>
          <a:p>
            <a:pPr marL="0" indent="0">
              <a:buNone/>
            </a:pPr>
            <a:r>
              <a:rPr lang="ru-RU" dirty="0"/>
              <a:t>Каждый компонент имеет предназначение и заранее реализованную логику работы с данными.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D0643B8D-3EFA-3FBD-BFA1-2F096B2718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47047" y="1124744"/>
            <a:ext cx="5689600" cy="3142652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BD5BC-8917-FA47-8A99-B06F58384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24474" b="68900"/>
          <a:stretch/>
        </p:blipFill>
        <p:spPr>
          <a:xfrm>
            <a:off x="6528048" y="4451578"/>
            <a:ext cx="4692799" cy="16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378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679142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После создания новой переменной на входе порта управляющей переменной сохраним все настройки порта и вернемся в область построения сценария</a:t>
            </a:r>
          </a:p>
          <a:p>
            <a:pPr marL="0" indent="0">
              <a:buNone/>
            </a:pPr>
            <a:r>
              <a:rPr lang="ru-RU" dirty="0"/>
              <a:t>Настроим узел «Фильтр строк»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CC938B-B101-F847-5B8E-BB6E5D608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824" y="1844824"/>
            <a:ext cx="5905232" cy="5770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8582BC1-52A6-93BB-275D-0649C6355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77" t="26900" r="19288" b="32150"/>
          <a:stretch/>
        </p:blipFill>
        <p:spPr>
          <a:xfrm>
            <a:off x="6168424" y="2780928"/>
            <a:ext cx="590523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602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перечень условий добавим ещё одно условие по совпадению </a:t>
            </a:r>
            <a:r>
              <a:rPr lang="en-US" dirty="0"/>
              <a:t>ID </a:t>
            </a:r>
            <a:r>
              <a:rPr lang="ru-RU" dirty="0"/>
              <a:t>скважины со значением из внешней переменной</a:t>
            </a:r>
          </a:p>
          <a:p>
            <a:pPr marL="0" indent="0">
              <a:buNone/>
            </a:pPr>
            <a:r>
              <a:rPr lang="ru-RU" dirty="0"/>
              <a:t>Если порт управляющих переменных был настроен корректно, то в значении для сравнения будет успешно добавлен переключатель, позволяющий передавать в данное поле значение из внешней переменной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91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BB0D254-A9EB-22E1-465D-24C587F05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69" t="20601" b="21651"/>
          <a:stretch/>
        </p:blipFill>
        <p:spPr>
          <a:xfrm>
            <a:off x="6569496" y="1448780"/>
            <a:ext cx="5087888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18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На выходном порте данных, соответствующих условию наблюдаем ожидаемую функциональность, что поданное значение по умолчанию для фильтрации данных отрабатывает в штатном режиме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Далее добавим в сценарий пользовательские переменные, которые можно будет использовать для эффективной параметризации сценария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AE9245-731F-9B09-EBE7-3CF3B9B4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278" y="1654600"/>
            <a:ext cx="6470056" cy="41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492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r>
              <a:rPr lang="ru-RU" dirty="0"/>
              <a:t>На порте переменных пользователя щелкнем ПКМ и перейдем к настройке порта</a:t>
            </a:r>
          </a:p>
          <a:p>
            <a:r>
              <a:rPr lang="ru-RU" dirty="0"/>
              <a:t>Создадим на порте набор переменных, показанных на слайде</a:t>
            </a:r>
          </a:p>
          <a:p>
            <a:r>
              <a:rPr lang="ru-RU" dirty="0"/>
              <a:t>Сохраним настройки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93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5EB5F3-0F28-DAEA-FA18-56F8DD987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60" t="13250" r="58859" b="53151"/>
          <a:stretch/>
        </p:blipFill>
        <p:spPr>
          <a:xfrm>
            <a:off x="7419855" y="1236486"/>
            <a:ext cx="2501806" cy="235464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F9F2AD-C493-2E95-29F0-EAFE34C4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297" y="3903633"/>
            <a:ext cx="6475181" cy="163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72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r>
              <a:rPr lang="ru-RU" dirty="0"/>
              <a:t>Соединим порт переменных пользователя с входной переменной добычи газа</a:t>
            </a:r>
          </a:p>
          <a:p>
            <a:r>
              <a:rPr lang="ru-RU" dirty="0"/>
              <a:t>Перейдем к настройке порта входных переменных узла импорта данных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94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1A2B4E-8279-B7CE-B9A8-EE3305DBF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1" t="14300" r="19288" b="33201"/>
          <a:stretch/>
        </p:blipFill>
        <p:spPr>
          <a:xfrm>
            <a:off x="6096000" y="2040955"/>
            <a:ext cx="570303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185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r>
              <a:rPr lang="ru-RU" dirty="0"/>
              <a:t>В настройках порта удалим все переменные, полученные от порта переменных пользователя и оставим только переменную</a:t>
            </a:r>
            <a:r>
              <a:rPr lang="en-US" dirty="0"/>
              <a:t> </a:t>
            </a:r>
            <a:r>
              <a:rPr lang="ru-RU" dirty="0"/>
              <a:t>строкового типа </a:t>
            </a:r>
            <a:r>
              <a:rPr lang="en-US" b="1" dirty="0" err="1"/>
              <a:t>path_import</a:t>
            </a:r>
            <a:endParaRPr lang="ru-RU" b="1" dirty="0"/>
          </a:p>
          <a:p>
            <a:r>
              <a:rPr lang="ru-RU" dirty="0" err="1"/>
              <a:t>Автосинхронизация</a:t>
            </a:r>
            <a:r>
              <a:rPr lang="ru-RU" dirty="0"/>
              <a:t> отключается автоматически при удалении полей на порте узла</a:t>
            </a:r>
          </a:p>
          <a:p>
            <a:r>
              <a:rPr lang="ru-RU" dirty="0"/>
              <a:t>Сохраним настройки порта и перейдем к настройкам узла импорта данных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D45BB8-DB27-9C0F-7435-54D48C7A4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1" t="9071" r="6294" b="10101"/>
          <a:stretch/>
        </p:blipFill>
        <p:spPr>
          <a:xfrm>
            <a:off x="5556619" y="1590266"/>
            <a:ext cx="6577070" cy="418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401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r>
              <a:rPr lang="ru-RU" dirty="0"/>
              <a:t>В настройках узла импорта данных включим передачу значения для </a:t>
            </a:r>
            <a:r>
              <a:rPr lang="ru-RU" b="1" dirty="0"/>
              <a:t>Имя файла</a:t>
            </a:r>
            <a:r>
              <a:rPr lang="ru-RU" dirty="0"/>
              <a:t> из внешней переменной, нажав на переключатель рядом с полем</a:t>
            </a:r>
          </a:p>
          <a:p>
            <a:r>
              <a:rPr lang="ru-RU" dirty="0"/>
              <a:t>Заметим, что значение из переменной успешно передано</a:t>
            </a:r>
          </a:p>
          <a:p>
            <a:r>
              <a:rPr lang="ru-RU" dirty="0"/>
              <a:t>Остальные настройки импорта оставляем без изменений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96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49BF5C6-1364-244C-C673-743055C8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331" y="2708920"/>
            <a:ext cx="6639669" cy="166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989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r>
              <a:rPr lang="ru-RU" dirty="0"/>
              <a:t>Включим импорт данных, на основе быстрого просмотра убедимся в том, что данные успешно импортированы в сценарий обработки данных</a:t>
            </a:r>
          </a:p>
          <a:p>
            <a:r>
              <a:rPr lang="ru-RU" dirty="0"/>
              <a:t>Передадим переменные пользователя на вход фильтра строк и перейдем к его настройкам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F86EE0-47DB-56EF-E611-313EB965A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1" t="25850" r="19288" b="32150"/>
          <a:stretch/>
        </p:blipFill>
        <p:spPr>
          <a:xfrm>
            <a:off x="5927310" y="2348880"/>
            <a:ext cx="5833144" cy="235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652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r>
              <a:rPr lang="ru-RU" dirty="0"/>
              <a:t>В порте фильтра строк укажем в качестве входного значения для настроенной входной переменной поле </a:t>
            </a:r>
            <a:br>
              <a:rPr lang="en-US" dirty="0"/>
            </a:br>
            <a:r>
              <a:rPr lang="ru-RU" b="1" dirty="0"/>
              <a:t>Скважина</a:t>
            </a:r>
            <a:r>
              <a:rPr lang="en-US" b="1" dirty="0"/>
              <a:t> </a:t>
            </a:r>
            <a:r>
              <a:rPr lang="ru-RU" b="1" dirty="0"/>
              <a:t>(</a:t>
            </a:r>
            <a:r>
              <a:rPr lang="en-US" b="1" dirty="0"/>
              <a:t>id)</a:t>
            </a:r>
            <a:r>
              <a:rPr lang="en-US" dirty="0"/>
              <a:t>.</a:t>
            </a:r>
          </a:p>
          <a:p>
            <a:r>
              <a:rPr lang="ru-RU" dirty="0"/>
              <a:t>Сохраним настройки и запустим выполнение узла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98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75891-6CEB-FAE5-2379-8FE2A538F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1" t="9071" r="20469" b="59451"/>
          <a:stretch/>
        </p:blipFill>
        <p:spPr>
          <a:xfrm>
            <a:off x="5550633" y="2420178"/>
            <a:ext cx="6528048" cy="201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930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r>
              <a:rPr lang="ru-RU" dirty="0"/>
              <a:t>На основе быстрого просмотра поля данных, соответствующих  условию убедимся в том, что фильтр строк работает в соответствии с поданным на него значением для сравнения из порта входных переменных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4133F3-E2D4-7991-AEB7-A76B6CAB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25850" r="19288" b="32150"/>
          <a:stretch/>
        </p:blipFill>
        <p:spPr>
          <a:xfrm>
            <a:off x="6214892" y="1124744"/>
            <a:ext cx="4911731" cy="23389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1631AFD-0D0A-3E26-4CAC-DA78CE8FD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976" y="2276872"/>
            <a:ext cx="5529835" cy="380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42439"/>
      </p:ext>
    </p:extLst>
  </p:cSld>
  <p:clrMapOvr>
    <a:masterClrMapping/>
  </p:clrMapOvr>
</p:sld>
</file>

<file path=ppt/theme/theme1.xml><?xml version="1.0" encoding="utf-8"?>
<a:theme xmlns:a="http://schemas.openxmlformats.org/drawingml/2006/main" name="МИРЭА ИИТ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Персональный вид шрифтов документа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МИРЭА ИИТ" id="{BC65BD32-8F76-4364-A355-41BFC662954A}" vid="{A79A11B4-7D6E-4EE6-92BA-5C17E2EF87D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МИРЭА ИИТ</Template>
  <TotalTime>1602</TotalTime>
  <Words>7718</Words>
  <Application>Microsoft Office PowerPoint</Application>
  <PresentationFormat>Широкоэкранный</PresentationFormat>
  <Paragraphs>1010</Paragraphs>
  <Slides>122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122</vt:i4>
      </vt:variant>
    </vt:vector>
  </HeadingPairs>
  <TitlesOfParts>
    <vt:vector size="128" baseType="lpstr">
      <vt:lpstr>Arial</vt:lpstr>
      <vt:lpstr>Calibri</vt:lpstr>
      <vt:lpstr>Segoe UI</vt:lpstr>
      <vt:lpstr>Segoe UI Semibold</vt:lpstr>
      <vt:lpstr>TimesNewRomanPSMT</vt:lpstr>
      <vt:lpstr>МИРЭА ИИТ</vt:lpstr>
      <vt:lpstr>Обработка данных с использованием Loginom </vt:lpstr>
      <vt:lpstr>Среда Loginom для работы с данными</vt:lpstr>
      <vt:lpstr> Low-code платформа Loginom</vt:lpstr>
      <vt:lpstr> Low-code платформа Loginom</vt:lpstr>
      <vt:lpstr>Как использовать Loginom</vt:lpstr>
      <vt:lpstr>Визуальный интерфейс</vt:lpstr>
      <vt:lpstr>Навигация</vt:lpstr>
      <vt:lpstr>Модули и сценарии</vt:lpstr>
      <vt:lpstr>Модули и сценарии</vt:lpstr>
      <vt:lpstr>Задание №1. Создание пакета Loginom</vt:lpstr>
      <vt:lpstr>Компоненты и узлы</vt:lpstr>
      <vt:lpstr>Настройка узлов, входные и выходные порты</vt:lpstr>
      <vt:lpstr>Активный узел и приостановка работы узла</vt:lpstr>
      <vt:lpstr>Возможности сценария Loginom</vt:lpstr>
      <vt:lpstr>Сценарий обработки данных</vt:lpstr>
      <vt:lpstr>Сценарий обработки данных</vt:lpstr>
      <vt:lpstr>Задание №2. Демо сценарий Loginom</vt:lpstr>
      <vt:lpstr>Задание №2. Демо сценарий Loginom</vt:lpstr>
      <vt:lpstr>Импорт и экспорт данных в Loginom</vt:lpstr>
      <vt:lpstr>Импорт данных в Loginom</vt:lpstr>
      <vt:lpstr>Экспорт данных из Loginom</vt:lpstr>
      <vt:lpstr>Импорт из .lgd файлов</vt:lpstr>
      <vt:lpstr>Импорт из текстовых файлов</vt:lpstr>
      <vt:lpstr>Импорт из текстовых файлов</vt:lpstr>
      <vt:lpstr>Импорт из текстовых файлов</vt:lpstr>
      <vt:lpstr>Задание №3. Импорт из текстовых файлов</vt:lpstr>
      <vt:lpstr>Задание №3. Импорт из текстовых файлов</vt:lpstr>
      <vt:lpstr>Импорт из баз данных</vt:lpstr>
      <vt:lpstr>Задание №4. Импорт данных из РСУБД</vt:lpstr>
      <vt:lpstr>Задание №4. Импорт данных из РСУБД</vt:lpstr>
      <vt:lpstr>Задание №4. Импорт данных из РСУБД</vt:lpstr>
      <vt:lpstr>Задание №4. Импорт данных из РСУБД</vt:lpstr>
      <vt:lpstr>Трансформация данных в Loginom</vt:lpstr>
      <vt:lpstr>Трансформация данных</vt:lpstr>
      <vt:lpstr>Компонент «Фильтр строк»</vt:lpstr>
      <vt:lpstr>Задание №5. Фильтрация пустых полей</vt:lpstr>
      <vt:lpstr>Задание №5. Фильтрация пустых полей</vt:lpstr>
      <vt:lpstr>Задание №5. Фильтрация пустых полей</vt:lpstr>
      <vt:lpstr>Компонент «Сортировка»</vt:lpstr>
      <vt:lpstr>Задание №6. Сортировка записей</vt:lpstr>
      <vt:lpstr>Задание №6. Сортировка записей</vt:lpstr>
      <vt:lpstr>Задание №6. Сортировка записей</vt:lpstr>
      <vt:lpstr>Компонент «Замена»</vt:lpstr>
      <vt:lpstr>Компонент «Замена»</vt:lpstr>
      <vt:lpstr>Задание №7. Использование таблицы замен</vt:lpstr>
      <vt:lpstr>Задание №7. Использование таблицы замен</vt:lpstr>
      <vt:lpstr>Задание №7. Использование таблицы замен</vt:lpstr>
      <vt:lpstr>Задание №7. Использование таблицы замен</vt:lpstr>
      <vt:lpstr>Задание №7. Использование таблицы замен</vt:lpstr>
      <vt:lpstr>Компонент «Калькулятор»</vt:lpstr>
      <vt:lpstr>Компонент «Калькулятор»</vt:lpstr>
      <vt:lpstr>Компонент «Калькулятор»</vt:lpstr>
      <vt:lpstr>Компонент «Калькулятор»</vt:lpstr>
      <vt:lpstr>Задание №8. Вычисление новых полей</vt:lpstr>
      <vt:lpstr>Задание №8. Вычисление новых полей</vt:lpstr>
      <vt:lpstr>Задание №8. Вычисление новых полей</vt:lpstr>
      <vt:lpstr>Задание №8. Вычисление новых полей</vt:lpstr>
      <vt:lpstr>Компонент «Параметры полей»</vt:lpstr>
      <vt:lpstr>Задание №9. Параметры полей </vt:lpstr>
      <vt:lpstr>Задание №9. Параметры полей </vt:lpstr>
      <vt:lpstr>Компонент «Дата и время»</vt:lpstr>
      <vt:lpstr>Пример преобразования «Дата и время»</vt:lpstr>
      <vt:lpstr>Настройка преобразования «Дата и время»</vt:lpstr>
      <vt:lpstr>Задание №10. Выделение начала месяца</vt:lpstr>
      <vt:lpstr>Задание №10. Выделение начала месяца</vt:lpstr>
      <vt:lpstr>Компонент «Группировка» и агрегация данных</vt:lpstr>
      <vt:lpstr>Компонент «Группировка» и агрегация данных</vt:lpstr>
      <vt:lpstr>Компонент «Группировка» и агрегация данных</vt:lpstr>
      <vt:lpstr>Компонент «Группировка» и агрегация данных</vt:lpstr>
      <vt:lpstr>Задание №11. Группировка данных в добыче</vt:lpstr>
      <vt:lpstr>Задание №11. Группировка данных в добыче</vt:lpstr>
      <vt:lpstr>Задание №11. Группировка данных в добыче</vt:lpstr>
      <vt:lpstr>Обогащение данных</vt:lpstr>
      <vt:lpstr>Обогащение данных</vt:lpstr>
      <vt:lpstr>Обогащение данных</vt:lpstr>
      <vt:lpstr>Компонент «Слияние»</vt:lpstr>
      <vt:lpstr>Компонент «Дополнение данных»</vt:lpstr>
      <vt:lpstr>Компонент «Дополнение данных»</vt:lpstr>
      <vt:lpstr>Компонент «Дополнение данных»</vt:lpstr>
      <vt:lpstr>Компонент «Объединение»</vt:lpstr>
      <vt:lpstr>Компонент «Соединение»</vt:lpstr>
      <vt:lpstr>Компонент «Соединение»</vt:lpstr>
      <vt:lpstr>Работа с переменными в Loginom</vt:lpstr>
      <vt:lpstr>Работа с переменными в Loginom</vt:lpstr>
      <vt:lpstr>Работа с переменными в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Работа с переменными Loginom</vt:lpstr>
      <vt:lpstr>Замена (переменные) и Калькулятор (переменные)</vt:lpstr>
      <vt:lpstr>Переменные в таблицу и Соединение (переменные)</vt:lpstr>
      <vt:lpstr>Таблица в переменные</vt:lpstr>
      <vt:lpstr>Самостоятельная работа.  Таможенные данные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Итоги</vt:lpstr>
      <vt:lpstr>Неосвещенные вопросы</vt:lpstr>
      <vt:lpstr>Вопросы на защиту работы</vt:lpstr>
      <vt:lpstr>Вопросы на защиту работы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 векторизации токенов исходного текста. Построение векторного представления элементов текста на естественном языке</dc:title>
  <dc:creator>Ivan Yurchenkov</dc:creator>
  <cp:lastModifiedBy>Ivan Yurchenkov</cp:lastModifiedBy>
  <cp:revision>72</cp:revision>
  <dcterms:created xsi:type="dcterms:W3CDTF">2023-03-05T10:09:26Z</dcterms:created>
  <dcterms:modified xsi:type="dcterms:W3CDTF">2023-04-04T20:51:18Z</dcterms:modified>
</cp:coreProperties>
</file>